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
      <p:font typeface="Quattrocento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5FC41E-7E45-4B19-935B-97B6372C5F72}">
  <a:tblStyle styleId="{785FC41E-7E45-4B19-935B-97B6372C5F72}" styleName="Table_0">
    <a:wholeTbl>
      <a:tcTxStyle b="off" i="off">
        <a:font>
          <a:latin typeface="Arial"/>
          <a:ea typeface="Arial"/>
          <a:cs typeface="Arial"/>
        </a:font>
        <a:srgbClr val="1A9988"/>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9E9E9"/>
          </a:solidFill>
        </a:fill>
      </a:tcStyle>
    </a:wholeTbl>
    <a:band1H>
      <a:tcTxStyle/>
      <a:tcStyle>
        <a:fill>
          <a:solidFill>
            <a:srgbClr val="D0D0D0"/>
          </a:solidFill>
        </a:fill>
      </a:tcStyle>
    </a:band1H>
    <a:band2H>
      <a:tcTxStyle/>
    </a:band2H>
    <a:band1V>
      <a:tcTxStyle/>
      <a:tcStyle>
        <a:fill>
          <a:solidFill>
            <a:srgbClr val="D0D0D0"/>
          </a:solidFill>
        </a:fill>
      </a:tcStyle>
    </a:band1V>
    <a:band2V>
      <a:tcTxStyle/>
    </a:band2V>
    <a:lastCol>
      <a:tcTxStyle b="on" i="off">
        <a:font>
          <a:latin typeface="Arial"/>
          <a:ea typeface="Arial"/>
          <a:cs typeface="Arial"/>
        </a:font>
        <a:srgbClr val="FFFFFF"/>
      </a:tcTxStyle>
      <a:tcStyle>
        <a:fill>
          <a:solidFill>
            <a:srgbClr val="595959"/>
          </a:solidFill>
        </a:fill>
      </a:tcStyle>
    </a:lastCol>
    <a:firstCol>
      <a:tcTxStyle b="on" i="off">
        <a:font>
          <a:latin typeface="Arial"/>
          <a:ea typeface="Arial"/>
          <a:cs typeface="Arial"/>
        </a:font>
        <a:srgbClr val="FFFFFF"/>
      </a:tcTxStyle>
      <a:tcStyle>
        <a:fill>
          <a:solidFill>
            <a:srgbClr val="595959"/>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595959"/>
          </a:solidFill>
        </a:fill>
      </a:tcStyle>
    </a:lastRow>
    <a:seCell>
      <a:tcTxStyle/>
    </a:seCell>
    <a:swCell>
      <a:tcTxStyle/>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595959"/>
          </a:solidFill>
        </a:fill>
      </a:tcStyle>
    </a:firstRow>
    <a:neCell>
      <a:tcTxStyle/>
    </a:neCell>
    <a:nwCell>
      <a:tcTxStyle/>
    </a:nwCell>
  </a:tblStyle>
  <a:tblStyle styleId="{8729E469-A6A0-473A-8767-BB0DFE137D3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42" Type="http://schemas.openxmlformats.org/officeDocument/2006/relationships/font" Target="fonts/QuattrocentoSans-bold.fntdata"/><Relationship Id="rId41" Type="http://schemas.openxmlformats.org/officeDocument/2006/relationships/font" Target="fonts/QuattrocentoSans-regular.fntdata"/><Relationship Id="rId22" Type="http://schemas.openxmlformats.org/officeDocument/2006/relationships/slide" Target="slides/slide16.xml"/><Relationship Id="rId44" Type="http://schemas.openxmlformats.org/officeDocument/2006/relationships/font" Target="fonts/QuattrocentoSans-boldItalic.fntdata"/><Relationship Id="rId21" Type="http://schemas.openxmlformats.org/officeDocument/2006/relationships/slide" Target="slides/slide15.xml"/><Relationship Id="rId43" Type="http://schemas.openxmlformats.org/officeDocument/2006/relationships/font" Target="fonts/Quattrocento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Very good morning to everyone. I am Sathya Sudha Murugan pursuing Masters in Data and knowledge Engineering. Today I and my teammate Nazar Iqbal will be presenting the final milestone of our </a:t>
            </a:r>
            <a:r>
              <a:rPr lang="en-GB"/>
              <a:t>project</a:t>
            </a:r>
            <a:r>
              <a:rPr lang="en-GB"/>
              <a:t> ERDOS “Towards end to end compute graph optimization with Graph Neural Networks” guided by Gabriel.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d365aad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d365aad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c1c269e61_3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c1c269e61_3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29880660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29880660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b09bd62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b09bd62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b09bd62e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b09bd62e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c1c269e61_3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c1c269e61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c1c269e61_3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c1c269e61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d37bdd71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d37bdd71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a5b322b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a5b322b3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b792ad64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b792ad64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a2795822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a2795822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Today’S agenda we will be walking through the following aspects.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b792ad64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b792ad64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b792ad64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b792ad64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d37bdd71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d37bdd71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c1c269e61_3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c1c269e61_3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b855b75f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b855b75f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b808ca6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b808ca6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Machine Learning models are constantly growing in terms of </a:t>
            </a:r>
            <a:r>
              <a:rPr lang="en-GB"/>
              <a:t>complexity.</a:t>
            </a:r>
            <a:endParaRPr/>
          </a:p>
          <a:p>
            <a:pPr indent="0" lvl="0" marL="0" rtl="0" algn="l">
              <a:spcBef>
                <a:spcPts val="0"/>
              </a:spcBef>
              <a:spcAft>
                <a:spcPts val="0"/>
              </a:spcAft>
              <a:buNone/>
            </a:pPr>
            <a:r>
              <a:rPr lang="en-GB"/>
              <a:t>Due to the increase in the complexity. There is increase in the computational demands which is required for training and inference of the neural network.</a:t>
            </a:r>
            <a:endParaRPr/>
          </a:p>
          <a:p>
            <a:pPr indent="0" lvl="0" marL="0" rtl="0" algn="l">
              <a:spcBef>
                <a:spcPts val="0"/>
              </a:spcBef>
              <a:spcAft>
                <a:spcPts val="0"/>
              </a:spcAft>
              <a:buNone/>
            </a:pPr>
            <a:r>
              <a:rPr lang="en-GB"/>
              <a:t>The problem here is ,</a:t>
            </a:r>
            <a:endParaRPr/>
          </a:p>
          <a:p>
            <a:pPr indent="0" lvl="0" marL="0" rtl="0" algn="l">
              <a:spcBef>
                <a:spcPts val="0"/>
              </a:spcBef>
              <a:spcAft>
                <a:spcPts val="0"/>
              </a:spcAft>
              <a:buNone/>
            </a:pPr>
            <a:r>
              <a:rPr lang="en-GB"/>
              <a:t>The model can be optimized inly to a certain extent to increase the computational speed.</a:t>
            </a:r>
            <a:endParaRPr/>
          </a:p>
          <a:p>
            <a:pPr indent="0" lvl="0" marL="0" rtl="0" algn="l">
              <a:spcBef>
                <a:spcPts val="0"/>
              </a:spcBef>
              <a:spcAft>
                <a:spcPts val="0"/>
              </a:spcAft>
              <a:buNone/>
            </a:pPr>
            <a:r>
              <a:rPr lang="en-GB"/>
              <a:t>This problem can be resolved by performing optimization of device placement of the computational graphs of the machine learning models.</a:t>
            </a:r>
            <a:endParaRPr/>
          </a:p>
          <a:p>
            <a:pPr indent="0" lvl="0" marL="0" rtl="0" algn="l">
              <a:spcBef>
                <a:spcPts val="0"/>
              </a:spcBef>
              <a:spcAft>
                <a:spcPts val="0"/>
              </a:spcAft>
              <a:buNone/>
            </a:pPr>
            <a:r>
              <a:rPr lang="en-GB"/>
              <a:t>The machine learning models are converted to computational graphs which is a directed acyclic graph consisting nodes representing mathematical operation.</a:t>
            </a:r>
            <a:endParaRPr/>
          </a:p>
          <a:p>
            <a:pPr indent="0" lvl="0" marL="0" rtl="0" algn="l">
              <a:spcBef>
                <a:spcPts val="0"/>
              </a:spcBef>
              <a:spcAft>
                <a:spcPts val="0"/>
              </a:spcAft>
              <a:buNone/>
            </a:pPr>
            <a:r>
              <a:rPr lang="en-GB"/>
              <a:t>Then occurs, The device placement, where the compiler places the nodes in either GPU or CPU.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b822f695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b822f695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a:t>
            </a:r>
            <a:endParaRPr/>
          </a:p>
          <a:p>
            <a:pPr indent="0" lvl="0" marL="0" rtl="0" algn="l">
              <a:spcBef>
                <a:spcPts val="0"/>
              </a:spcBef>
              <a:spcAft>
                <a:spcPts val="0"/>
              </a:spcAft>
              <a:buNone/>
            </a:pPr>
            <a:r>
              <a:rPr lang="en-GB"/>
              <a:t>At present human experts do the device </a:t>
            </a:r>
            <a:r>
              <a:rPr lang="en-GB"/>
              <a:t>placement</a:t>
            </a:r>
            <a:r>
              <a:rPr lang="en-GB"/>
              <a:t> based on simple heuristics and intuitions.</a:t>
            </a:r>
            <a:endParaRPr/>
          </a:p>
          <a:p>
            <a:pPr indent="0" lvl="0" marL="0" rtl="0" algn="l">
              <a:spcBef>
                <a:spcPts val="0"/>
              </a:spcBef>
              <a:spcAft>
                <a:spcPts val="0"/>
              </a:spcAft>
              <a:buNone/>
            </a:pPr>
            <a:r>
              <a:rPr lang="en-GB"/>
              <a:t>Our project goal is find the best graph neural network for node classification to perform device placement and use it on </a:t>
            </a:r>
            <a:r>
              <a:rPr lang="en-GB"/>
              <a:t>reinforcement learning models dataset for validation on generalizability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Why find a new model? What about the existing approaches?</a:t>
            </a:r>
            <a:endParaRPr/>
          </a:p>
          <a:p>
            <a:pPr indent="0" lvl="0" marL="0" rtl="0" algn="l">
              <a:spcBef>
                <a:spcPts val="0"/>
              </a:spcBef>
              <a:spcAft>
                <a:spcPts val="0"/>
              </a:spcAft>
              <a:buNone/>
            </a:pPr>
            <a:r>
              <a:rPr lang="en-GB"/>
              <a:t>A node classification model trained on a particular family of models, Fails to optimize any given new model input of different family.</a:t>
            </a:r>
            <a:endParaRPr/>
          </a:p>
          <a:p>
            <a:pPr indent="0" lvl="0" marL="0" rtl="0" algn="l">
              <a:spcBef>
                <a:spcPts val="0"/>
              </a:spcBef>
              <a:spcAft>
                <a:spcPts val="0"/>
              </a:spcAft>
              <a:buNone/>
            </a:pPr>
            <a:r>
              <a:rPr lang="en-GB"/>
              <a:t>Then, The other problem is they do not generalize to unseen graphs which means, even when the model input belongs to same family. If it has different graph structure when compared to the models trained on node classification model, The model fails to perform optimized node classification.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c1c269e61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c1c269e6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b855b75f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b855b75f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b09bd62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b09bd62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c1c269e61_3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c1c269e61_3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8"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6" name="Google Shape;9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7" name="Google Shape;9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8" name="Shape 98"/>
        <p:cNvGrpSpPr/>
        <p:nvPr/>
      </p:nvGrpSpPr>
      <p:grpSpPr>
        <a:xfrm>
          <a:off x="0" y="0"/>
          <a:ext cx="0" cy="0"/>
          <a:chOff x="0" y="0"/>
          <a:chExt cx="0" cy="0"/>
        </a:xfrm>
      </p:grpSpPr>
      <p:pic>
        <p:nvPicPr>
          <p:cNvPr descr="shutterstock_31891705.jpg" id="99" name="Google Shape;99;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6" name="Google Shape;106;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7"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4" name="Google Shape;114;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15" name="Shape 115"/>
        <p:cNvGrpSpPr/>
        <p:nvPr/>
      </p:nvGrpSpPr>
      <p:grpSpPr>
        <a:xfrm>
          <a:off x="0" y="0"/>
          <a:ext cx="0" cy="0"/>
          <a:chOff x="0" y="0"/>
          <a:chExt cx="0" cy="0"/>
        </a:xfrm>
      </p:grpSpPr>
      <p:pic>
        <p:nvPicPr>
          <p:cNvPr descr="shutterstock_429987889_edited.jpg" id="116" name="Google Shape;116;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22" name="Google Shape;122;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3" name="Google Shape;123;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6" name="Google Shape;126;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28" name="Google Shape;128;p17"/>
          <p:cNvSpPr txBox="1"/>
          <p:nvPr/>
        </p:nvSpPr>
        <p:spPr>
          <a:xfrm>
            <a:off x="162865"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DBSE-ScTP-2021</a:t>
            </a:r>
            <a:endParaRPr b="1" sz="600">
              <a:latin typeface="Raleway"/>
              <a:ea typeface="Raleway"/>
              <a:cs typeface="Raleway"/>
              <a:sym typeface="Raleway"/>
            </a:endParaRPr>
          </a:p>
        </p:txBody>
      </p:sp>
      <p:sp>
        <p:nvSpPr>
          <p:cNvPr id="129" name="Google Shape;129;p17"/>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latin typeface="Raleway"/>
                <a:ea typeface="Raleway"/>
                <a:cs typeface="Raleway"/>
                <a:sym typeface="Raleway"/>
              </a:rPr>
              <a:t>Milestone 1: Project ERDOS</a:t>
            </a:r>
            <a:endParaRPr sz="600">
              <a:latin typeface="Raleway"/>
              <a:ea typeface="Raleway"/>
              <a:cs typeface="Raleway"/>
              <a:sym typeface="Raleway"/>
            </a:endParaRPr>
          </a:p>
        </p:txBody>
      </p:sp>
      <p:pic>
        <p:nvPicPr>
          <p:cNvPr id="130" name="Google Shape;130;p17"/>
          <p:cNvPicPr preferRelativeResize="0"/>
          <p:nvPr/>
        </p:nvPicPr>
        <p:blipFill>
          <a:blip r:embed="rId3">
            <a:alphaModFix/>
          </a:blip>
          <a:stretch>
            <a:fillRect/>
          </a:stretch>
        </p:blipFill>
        <p:spPr>
          <a:xfrm>
            <a:off x="7038125" y="47100"/>
            <a:ext cx="2100600" cy="4328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1">
  <p:cSld name="TITLE_1_1">
    <p:bg>
      <p:bgPr>
        <a:solidFill>
          <a:schemeClr val="lt2"/>
        </a:solidFill>
      </p:bgPr>
    </p:bg>
    <p:spTree>
      <p:nvGrpSpPr>
        <p:cNvPr id="131" name="Shape 131"/>
        <p:cNvGrpSpPr/>
        <p:nvPr/>
      </p:nvGrpSpPr>
      <p:grpSpPr>
        <a:xfrm>
          <a:off x="0" y="0"/>
          <a:ext cx="0" cy="0"/>
          <a:chOff x="0" y="0"/>
          <a:chExt cx="0" cy="0"/>
        </a:xfrm>
      </p:grpSpPr>
      <p:pic>
        <p:nvPicPr>
          <p:cNvPr descr="shutterstock_429987889_edited.jpg" id="132" name="Google Shape;132;p18"/>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33" name="Google Shape;133;p1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8"/>
          <p:cNvGrpSpPr/>
          <p:nvPr/>
        </p:nvGrpSpPr>
        <p:grpSpPr>
          <a:xfrm>
            <a:off x="830392" y="1191256"/>
            <a:ext cx="745763" cy="45826"/>
            <a:chOff x="4580561" y="2589004"/>
            <a:chExt cx="1064464" cy="25200"/>
          </a:xfrm>
        </p:grpSpPr>
        <p:sp>
          <p:nvSpPr>
            <p:cNvPr id="135" name="Google Shape;135;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8" name="Google Shape;138;p18">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 name="Google Shape;139;p1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0" name="Google Shape;140;p1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1" name="Google Shape;141;p1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42" name="Google Shape;142;p18"/>
          <p:cNvSpPr txBox="1"/>
          <p:nvPr/>
        </p:nvSpPr>
        <p:spPr>
          <a:xfrm>
            <a:off x="162865"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DBSE-ScTP-2021</a:t>
            </a:r>
            <a:endParaRPr b="1" sz="600">
              <a:latin typeface="Raleway"/>
              <a:ea typeface="Raleway"/>
              <a:cs typeface="Raleway"/>
              <a:sym typeface="Raleway"/>
            </a:endParaRPr>
          </a:p>
        </p:txBody>
      </p:sp>
      <p:sp>
        <p:nvSpPr>
          <p:cNvPr id="143" name="Google Shape;143;p18"/>
          <p:cNvSpPr txBox="1"/>
          <p:nvPr/>
        </p:nvSpPr>
        <p:spPr>
          <a:xfrm>
            <a:off x="2889017" y="8295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latin typeface="Raleway"/>
                <a:ea typeface="Raleway"/>
                <a:cs typeface="Raleway"/>
                <a:sym typeface="Raleway"/>
              </a:rPr>
              <a:t>Milestone 2: Project ERDOS</a:t>
            </a:r>
            <a:endParaRPr sz="600">
              <a:latin typeface="Raleway"/>
              <a:ea typeface="Raleway"/>
              <a:cs typeface="Raleway"/>
              <a:sym typeface="Raleway"/>
            </a:endParaRPr>
          </a:p>
        </p:txBody>
      </p:sp>
      <p:pic>
        <p:nvPicPr>
          <p:cNvPr id="144" name="Google Shape;144;p18"/>
          <p:cNvPicPr preferRelativeResize="0"/>
          <p:nvPr/>
        </p:nvPicPr>
        <p:blipFill>
          <a:blip r:embed="rId3">
            <a:alphaModFix/>
          </a:blip>
          <a:stretch>
            <a:fillRect/>
          </a:stretch>
        </p:blipFill>
        <p:spPr>
          <a:xfrm>
            <a:off x="7038125" y="47100"/>
            <a:ext cx="2100600" cy="432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www.cs.mcgill.ca/~wlh/grl_book/" TargetMode="External"/><Relationship Id="rId4" Type="http://schemas.openxmlformats.org/officeDocument/2006/relationships/hyperlink" Target="https://wandb.ai/yashkotadia/gatedgcn-pattern/reports/Part-1-Introduction-to-Graph-Neural-Networks-With-GatedGCN--VmlldzoyMDg4MjA" TargetMode="External"/><Relationship Id="rId5" Type="http://schemas.openxmlformats.org/officeDocument/2006/relationships/hyperlink" Target="https://wandb.ai/yashkotadia/benchmarking-gnns/reports/Part-2-Comparing-Message-Passing-Based-GNN-Architectures--VmlldzoyMTk4OTA" TargetMode="External"/><Relationship Id="rId6" Type="http://schemas.openxmlformats.org/officeDocument/2006/relationships/image" Target="../media/image3.png"/><Relationship Id="rId7"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Project ERDOS</a:t>
            </a:r>
            <a:endParaRPr sz="4800">
              <a:solidFill>
                <a:srgbClr val="000000"/>
              </a:solidFill>
            </a:endParaRPr>
          </a:p>
          <a:p>
            <a:pPr indent="0" lvl="0" marL="0" rtl="0" algn="l">
              <a:spcBef>
                <a:spcPts val="0"/>
              </a:spcBef>
              <a:spcAft>
                <a:spcPts val="0"/>
              </a:spcAft>
              <a:buNone/>
            </a:pPr>
            <a:r>
              <a:rPr lang="en-GB" sz="1800">
                <a:solidFill>
                  <a:srgbClr val="000000"/>
                </a:solidFill>
              </a:rPr>
              <a:t>Towards End-to-End Compute Graph Optimization with Graph Neural Networks</a:t>
            </a:r>
            <a:endParaRPr sz="1800">
              <a:solidFill>
                <a:srgbClr val="000000"/>
              </a:solidFill>
            </a:endParaRPr>
          </a:p>
        </p:txBody>
      </p:sp>
      <p:sp>
        <p:nvSpPr>
          <p:cNvPr id="150" name="Google Shape;150;p19"/>
          <p:cNvSpPr txBox="1"/>
          <p:nvPr>
            <p:ph idx="1" type="subTitle"/>
          </p:nvPr>
        </p:nvSpPr>
        <p:spPr>
          <a:xfrm>
            <a:off x="729625" y="3172900"/>
            <a:ext cx="2946000" cy="1664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1400">
                <a:solidFill>
                  <a:schemeClr val="dk2"/>
                </a:solidFill>
              </a:rPr>
              <a:t>Team:</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Mohd Tabish Jamal</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Nazar Iqbal</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Oishi Chatterjee </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Raja Shekar Dubaguntla</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Rijin Shaji</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Sathya Sudha Murugan</a:t>
            </a:r>
            <a:endParaRPr b="1" sz="1400">
              <a:solidFill>
                <a:schemeClr val="dk2"/>
              </a:solidFill>
            </a:endParaRPr>
          </a:p>
          <a:p>
            <a:pPr indent="0" lvl="0" marL="457200" rtl="0" algn="l">
              <a:spcBef>
                <a:spcPts val="0"/>
              </a:spcBef>
              <a:spcAft>
                <a:spcPts val="0"/>
              </a:spcAft>
              <a:buNone/>
            </a:pPr>
            <a:r>
              <a:t/>
            </a:r>
            <a:endParaRPr b="1" sz="1400">
              <a:solidFill>
                <a:schemeClr val="dk2"/>
              </a:solidFill>
            </a:endParaRPr>
          </a:p>
        </p:txBody>
      </p:sp>
      <p:sp>
        <p:nvSpPr>
          <p:cNvPr id="151" name="Google Shape;151;p19"/>
          <p:cNvSpPr txBox="1"/>
          <p:nvPr>
            <p:ph idx="1" type="subTitle"/>
          </p:nvPr>
        </p:nvSpPr>
        <p:spPr>
          <a:xfrm>
            <a:off x="5780550" y="3172900"/>
            <a:ext cx="3146100" cy="1886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1400">
                <a:solidFill>
                  <a:schemeClr val="dk2"/>
                </a:solidFill>
              </a:rPr>
              <a:t>Presenter:</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Sathya Sudha Murugan</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Nazar Iqbal</a:t>
            </a:r>
            <a:endParaRPr b="1" sz="1400">
              <a:solidFill>
                <a:schemeClr val="dk2"/>
              </a:solidFill>
            </a:endParaRPr>
          </a:p>
          <a:p>
            <a:pPr indent="0" lvl="0" marL="0" rtl="0" algn="l">
              <a:spcBef>
                <a:spcPts val="0"/>
              </a:spcBef>
              <a:spcAft>
                <a:spcPts val="0"/>
              </a:spcAft>
              <a:buNone/>
            </a:pPr>
            <a:r>
              <a:t/>
            </a:r>
            <a:endParaRPr b="1" sz="1400">
              <a:solidFill>
                <a:schemeClr val="dk2"/>
              </a:solidFill>
            </a:endParaRPr>
          </a:p>
          <a:p>
            <a:pPr indent="0" lvl="0" marL="457200" rtl="0" algn="l">
              <a:spcBef>
                <a:spcPts val="0"/>
              </a:spcBef>
              <a:spcAft>
                <a:spcPts val="0"/>
              </a:spcAft>
              <a:buNone/>
            </a:pPr>
            <a:r>
              <a:t/>
            </a:r>
            <a:endParaRPr b="1" sz="1400">
              <a:solidFill>
                <a:schemeClr val="dk2"/>
              </a:solidFill>
            </a:endParaRPr>
          </a:p>
          <a:p>
            <a:pPr indent="0" lvl="0" marL="457200" rtl="0" algn="l">
              <a:spcBef>
                <a:spcPts val="0"/>
              </a:spcBef>
              <a:spcAft>
                <a:spcPts val="0"/>
              </a:spcAft>
              <a:buNone/>
            </a:pPr>
            <a:r>
              <a:t/>
            </a:r>
            <a:endParaRPr b="1" sz="1400">
              <a:solidFill>
                <a:schemeClr val="dk2"/>
              </a:solidFill>
            </a:endParaRPr>
          </a:p>
          <a:p>
            <a:pPr indent="0" lvl="0" marL="0" rtl="0" algn="l">
              <a:spcBef>
                <a:spcPts val="0"/>
              </a:spcBef>
              <a:spcAft>
                <a:spcPts val="0"/>
              </a:spcAft>
              <a:buNone/>
            </a:pPr>
            <a:r>
              <a:rPr b="1" lang="en-GB" sz="1400">
                <a:solidFill>
                  <a:schemeClr val="dk2"/>
                </a:solidFill>
              </a:rPr>
              <a:t>Mentor</a:t>
            </a:r>
            <a:endParaRPr b="1" sz="1400">
              <a:solidFill>
                <a:schemeClr val="dk2"/>
              </a:solidFill>
            </a:endParaRPr>
          </a:p>
          <a:p>
            <a:pPr indent="-317500" lvl="0" marL="457200" rtl="0" algn="l">
              <a:spcBef>
                <a:spcPts val="0"/>
              </a:spcBef>
              <a:spcAft>
                <a:spcPts val="0"/>
              </a:spcAft>
              <a:buClr>
                <a:schemeClr val="dk2"/>
              </a:buClr>
              <a:buSzPts val="1400"/>
              <a:buChar char="●"/>
            </a:pPr>
            <a:r>
              <a:rPr b="1" lang="en-GB" sz="1400">
                <a:solidFill>
                  <a:schemeClr val="dk2"/>
                </a:solidFill>
              </a:rPr>
              <a:t>Gabriel Campero Durand</a:t>
            </a:r>
            <a:endParaRPr b="1" sz="1400">
              <a:solidFill>
                <a:schemeClr val="dk2"/>
              </a:solidFill>
            </a:endParaRPr>
          </a:p>
          <a:p>
            <a:pPr indent="0" lvl="0" marL="0" rtl="0" algn="l">
              <a:spcBef>
                <a:spcPts val="0"/>
              </a:spcBef>
              <a:spcAft>
                <a:spcPts val="0"/>
              </a:spcAft>
              <a:buNone/>
            </a:pPr>
            <a:r>
              <a:t/>
            </a:r>
            <a:endParaRPr b="1" sz="1400">
              <a:solidFill>
                <a:schemeClr val="dk2"/>
              </a:solidFill>
            </a:endParaRPr>
          </a:p>
        </p:txBody>
      </p:sp>
      <p:pic>
        <p:nvPicPr>
          <p:cNvPr id="152" name="Google Shape;152;p19"/>
          <p:cNvPicPr preferRelativeResize="0"/>
          <p:nvPr/>
        </p:nvPicPr>
        <p:blipFill>
          <a:blip r:embed="rId3">
            <a:alphaModFix/>
          </a:blip>
          <a:stretch>
            <a:fillRect/>
          </a:stretch>
        </p:blipFill>
        <p:spPr>
          <a:xfrm>
            <a:off x="6253175" y="19050"/>
            <a:ext cx="2805825" cy="49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654100" y="1293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 Selection</a:t>
            </a:r>
            <a:endParaRPr/>
          </a:p>
        </p:txBody>
      </p:sp>
      <p:pic>
        <p:nvPicPr>
          <p:cNvPr id="242" name="Google Shape;242;p28"/>
          <p:cNvPicPr preferRelativeResize="0"/>
          <p:nvPr/>
        </p:nvPicPr>
        <p:blipFill>
          <a:blip r:embed="rId3">
            <a:alphaModFix/>
          </a:blip>
          <a:stretch>
            <a:fillRect/>
          </a:stretch>
        </p:blipFill>
        <p:spPr>
          <a:xfrm>
            <a:off x="565275" y="1963800"/>
            <a:ext cx="7924974" cy="28124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313700" y="1318650"/>
            <a:ext cx="52569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40"/>
              <a:t>Training Pipeline</a:t>
            </a:r>
            <a:endParaRPr sz="2040"/>
          </a:p>
        </p:txBody>
      </p:sp>
      <p:pic>
        <p:nvPicPr>
          <p:cNvPr id="248" name="Google Shape;248;p29"/>
          <p:cNvPicPr preferRelativeResize="0"/>
          <p:nvPr/>
        </p:nvPicPr>
        <p:blipFill>
          <a:blip r:embed="rId3">
            <a:alphaModFix/>
          </a:blip>
          <a:stretch>
            <a:fillRect/>
          </a:stretch>
        </p:blipFill>
        <p:spPr>
          <a:xfrm>
            <a:off x="6253175" y="19050"/>
            <a:ext cx="2805825" cy="491525"/>
          </a:xfrm>
          <a:prstGeom prst="rect">
            <a:avLst/>
          </a:prstGeom>
          <a:noFill/>
          <a:ln>
            <a:noFill/>
          </a:ln>
        </p:spPr>
      </p:pic>
      <p:pic>
        <p:nvPicPr>
          <p:cNvPr id="249" name="Google Shape;249;p29"/>
          <p:cNvPicPr preferRelativeResize="0"/>
          <p:nvPr/>
        </p:nvPicPr>
        <p:blipFill>
          <a:blip r:embed="rId4">
            <a:alphaModFix/>
          </a:blip>
          <a:stretch>
            <a:fillRect/>
          </a:stretch>
        </p:blipFill>
        <p:spPr>
          <a:xfrm>
            <a:off x="290513" y="1981750"/>
            <a:ext cx="8562975" cy="2305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569750" y="1293450"/>
            <a:ext cx="60315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40"/>
              <a:t>Gated Graph </a:t>
            </a:r>
            <a:r>
              <a:rPr lang="en-GB" sz="2040"/>
              <a:t>ConvNet</a:t>
            </a:r>
            <a:r>
              <a:rPr lang="en-GB" sz="2040"/>
              <a:t> (</a:t>
            </a:r>
            <a:r>
              <a:rPr lang="en-GB" sz="2040"/>
              <a:t>GatedGCN</a:t>
            </a:r>
            <a:r>
              <a:rPr lang="en-GB" sz="2040"/>
              <a:t>)</a:t>
            </a:r>
            <a:endParaRPr sz="2040"/>
          </a:p>
        </p:txBody>
      </p:sp>
      <p:pic>
        <p:nvPicPr>
          <p:cNvPr id="255" name="Google Shape;255;p30"/>
          <p:cNvPicPr preferRelativeResize="0"/>
          <p:nvPr/>
        </p:nvPicPr>
        <p:blipFill>
          <a:blip r:embed="rId3">
            <a:alphaModFix/>
          </a:blip>
          <a:stretch>
            <a:fillRect/>
          </a:stretch>
        </p:blipFill>
        <p:spPr>
          <a:xfrm>
            <a:off x="6253175" y="19050"/>
            <a:ext cx="2805825" cy="491525"/>
          </a:xfrm>
          <a:prstGeom prst="rect">
            <a:avLst/>
          </a:prstGeom>
          <a:noFill/>
          <a:ln>
            <a:noFill/>
          </a:ln>
        </p:spPr>
      </p:pic>
      <p:sp>
        <p:nvSpPr>
          <p:cNvPr id="256" name="Google Shape;256;p30"/>
          <p:cNvSpPr txBox="1"/>
          <p:nvPr/>
        </p:nvSpPr>
        <p:spPr>
          <a:xfrm>
            <a:off x="3204625" y="2058475"/>
            <a:ext cx="5735700" cy="8037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M</a:t>
            </a:r>
            <a:r>
              <a:rPr lang="en-GB" sz="1200">
                <a:solidFill>
                  <a:schemeClr val="dk2"/>
                </a:solidFill>
                <a:latin typeface="Times New Roman"/>
                <a:ea typeface="Times New Roman"/>
                <a:cs typeface="Times New Roman"/>
                <a:sym typeface="Times New Roman"/>
              </a:rPr>
              <a:t>aintains edge features at each layer.</a:t>
            </a:r>
            <a:endParaRPr sz="1200">
              <a:solidFill>
                <a:schemeClr val="dk2"/>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Soft attention mechanism.</a:t>
            </a:r>
            <a:endParaRPr sz="1200">
              <a:solidFill>
                <a:schemeClr val="dk2"/>
              </a:solidFill>
              <a:latin typeface="Times New Roman"/>
              <a:ea typeface="Times New Roman"/>
              <a:cs typeface="Times New Roman"/>
              <a:sym typeface="Times New Roman"/>
            </a:endParaRPr>
          </a:p>
        </p:txBody>
      </p:sp>
      <p:pic>
        <p:nvPicPr>
          <p:cNvPr id="257" name="Google Shape;257;p30"/>
          <p:cNvPicPr preferRelativeResize="0"/>
          <p:nvPr/>
        </p:nvPicPr>
        <p:blipFill>
          <a:blip r:embed="rId4">
            <a:alphaModFix/>
          </a:blip>
          <a:stretch>
            <a:fillRect/>
          </a:stretch>
        </p:blipFill>
        <p:spPr>
          <a:xfrm>
            <a:off x="4091275" y="2978050"/>
            <a:ext cx="4514404" cy="571325"/>
          </a:xfrm>
          <a:prstGeom prst="rect">
            <a:avLst/>
          </a:prstGeom>
          <a:noFill/>
          <a:ln>
            <a:noFill/>
          </a:ln>
        </p:spPr>
      </p:pic>
      <p:pic>
        <p:nvPicPr>
          <p:cNvPr id="258" name="Google Shape;258;p30"/>
          <p:cNvPicPr preferRelativeResize="0"/>
          <p:nvPr/>
        </p:nvPicPr>
        <p:blipFill>
          <a:blip r:embed="rId5">
            <a:alphaModFix/>
          </a:blip>
          <a:stretch>
            <a:fillRect/>
          </a:stretch>
        </p:blipFill>
        <p:spPr>
          <a:xfrm>
            <a:off x="3185270" y="3674950"/>
            <a:ext cx="5497055" cy="491525"/>
          </a:xfrm>
          <a:prstGeom prst="rect">
            <a:avLst/>
          </a:prstGeom>
          <a:noFill/>
          <a:ln>
            <a:noFill/>
          </a:ln>
        </p:spPr>
      </p:pic>
      <p:pic>
        <p:nvPicPr>
          <p:cNvPr id="259" name="Google Shape;259;p30"/>
          <p:cNvPicPr preferRelativeResize="0"/>
          <p:nvPr/>
        </p:nvPicPr>
        <p:blipFill>
          <a:blip r:embed="rId6">
            <a:alphaModFix/>
          </a:blip>
          <a:stretch>
            <a:fillRect/>
          </a:stretch>
        </p:blipFill>
        <p:spPr>
          <a:xfrm>
            <a:off x="262625" y="1867425"/>
            <a:ext cx="2507390" cy="3010050"/>
          </a:xfrm>
          <a:prstGeom prst="rect">
            <a:avLst/>
          </a:prstGeom>
          <a:noFill/>
          <a:ln>
            <a:noFill/>
          </a:ln>
        </p:spPr>
      </p:pic>
      <p:sp>
        <p:nvSpPr>
          <p:cNvPr id="260" name="Google Shape;260;p30"/>
          <p:cNvSpPr/>
          <p:nvPr/>
        </p:nvSpPr>
        <p:spPr>
          <a:xfrm>
            <a:off x="8424950" y="3897500"/>
            <a:ext cx="91800" cy="14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8375275" y="3195063"/>
            <a:ext cx="91800" cy="14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sz="1300">
                <a:solidFill>
                  <a:schemeClr val="accent1"/>
                </a:solidFill>
                <a:latin typeface="Lato"/>
                <a:ea typeface="Lato"/>
                <a:cs typeface="Lato"/>
                <a:sym typeface="Lato"/>
              </a:rPr>
              <a:t> </a:t>
            </a:r>
            <a:r>
              <a:rPr lang="en-GB"/>
              <a:t>Graph Attention Networks (GAT)</a:t>
            </a:r>
            <a:endParaRPr/>
          </a:p>
        </p:txBody>
      </p:sp>
      <p:sp>
        <p:nvSpPr>
          <p:cNvPr id="267" name="Google Shape;267;p31"/>
          <p:cNvSpPr txBox="1"/>
          <p:nvPr>
            <p:ph idx="1" type="body"/>
          </p:nvPr>
        </p:nvSpPr>
        <p:spPr>
          <a:xfrm>
            <a:off x="729450" y="2078875"/>
            <a:ext cx="5933400" cy="2261100"/>
          </a:xfrm>
          <a:prstGeom prst="rect">
            <a:avLst/>
          </a:prstGeom>
        </p:spPr>
        <p:txBody>
          <a:bodyPr anchorCtr="0" anchor="t" bIns="91425" lIns="91425" spcFirstLastPara="1" rIns="91425" wrap="square" tIns="91425">
            <a:normAutofit fontScale="85000" lnSpcReduction="20000"/>
          </a:bodyPr>
          <a:lstStyle/>
          <a:p>
            <a:pPr indent="-304165" lvl="0" marL="457200" rtl="0" algn="just">
              <a:lnSpc>
                <a:spcPct val="150000"/>
              </a:lnSpc>
              <a:spcBef>
                <a:spcPts val="0"/>
              </a:spcBef>
              <a:spcAft>
                <a:spcPts val="0"/>
              </a:spcAft>
              <a:buSzPct val="100000"/>
              <a:buChar char="●"/>
            </a:pPr>
            <a:r>
              <a:rPr lang="en-GB" sz="1400"/>
              <a:t>Attention mechanism - anisotropy in the neighborhood aggregation function.</a:t>
            </a:r>
            <a:endParaRPr sz="1400"/>
          </a:p>
          <a:p>
            <a:pPr indent="-304165" lvl="0" marL="457200" rtl="0" algn="just">
              <a:lnSpc>
                <a:spcPct val="150000"/>
              </a:lnSpc>
              <a:spcBef>
                <a:spcPts val="0"/>
              </a:spcBef>
              <a:spcAft>
                <a:spcPts val="0"/>
              </a:spcAft>
              <a:buSzPct val="100000"/>
              <a:buChar char="●"/>
            </a:pPr>
            <a:r>
              <a:rPr lang="en-GB" sz="1400"/>
              <a:t>Multi-headed architect</a:t>
            </a:r>
            <a:r>
              <a:rPr lang="en-GB" sz="1400"/>
              <a:t>ure - </a:t>
            </a:r>
            <a:r>
              <a:rPr lang="en-GB" sz="1400"/>
              <a:t>to increase the learning capacity, similar to Transformer.</a:t>
            </a:r>
            <a:endParaRPr sz="1400"/>
          </a:p>
          <a:p>
            <a:pPr indent="-304165" lvl="0" marL="457200" rtl="0" algn="just">
              <a:lnSpc>
                <a:spcPct val="150000"/>
              </a:lnSpc>
              <a:spcBef>
                <a:spcPts val="0"/>
              </a:spcBef>
              <a:spcAft>
                <a:spcPts val="0"/>
              </a:spcAft>
              <a:buSzPct val="100000"/>
              <a:buChar char="●"/>
            </a:pPr>
            <a:r>
              <a:rPr lang="en-GB" sz="1400"/>
              <a:t>The node update equation is</a:t>
            </a:r>
            <a:br>
              <a:rPr lang="en-GB" sz="1400"/>
            </a:br>
            <a:r>
              <a:rPr lang="en-GB" sz="1400"/>
              <a:t> given by:</a:t>
            </a:r>
            <a:br>
              <a:rPr lang="en-GB" sz="1400"/>
            </a:br>
            <a:endParaRPr sz="1400"/>
          </a:p>
          <a:p>
            <a:pPr indent="-304165" lvl="0" marL="457200" rtl="0" algn="just">
              <a:lnSpc>
                <a:spcPct val="150000"/>
              </a:lnSpc>
              <a:spcBef>
                <a:spcPts val="0"/>
              </a:spcBef>
              <a:spcAft>
                <a:spcPts val="0"/>
              </a:spcAft>
              <a:buSzPct val="100000"/>
              <a:buChar char="●"/>
            </a:pPr>
            <a:r>
              <a:rPr lang="en-GB" sz="1400"/>
              <a:t>Attention coefficient : </a:t>
            </a:r>
            <a:endParaRPr sz="1400"/>
          </a:p>
          <a:p>
            <a:pPr indent="0" lvl="0" marL="457200" rtl="0" algn="just">
              <a:lnSpc>
                <a:spcPct val="150000"/>
              </a:lnSpc>
              <a:spcBef>
                <a:spcPts val="1200"/>
              </a:spcBef>
              <a:spcAft>
                <a:spcPts val="1200"/>
              </a:spcAft>
              <a:buNone/>
            </a:pPr>
            <a:r>
              <a:t/>
            </a:r>
            <a:endParaRPr sz="1400"/>
          </a:p>
        </p:txBody>
      </p:sp>
      <p:pic>
        <p:nvPicPr>
          <p:cNvPr id="268" name="Google Shape;268;p31"/>
          <p:cNvPicPr preferRelativeResize="0"/>
          <p:nvPr/>
        </p:nvPicPr>
        <p:blipFill>
          <a:blip r:embed="rId3">
            <a:alphaModFix/>
          </a:blip>
          <a:stretch>
            <a:fillRect/>
          </a:stretch>
        </p:blipFill>
        <p:spPr>
          <a:xfrm>
            <a:off x="6602150" y="1755200"/>
            <a:ext cx="2449250" cy="2646700"/>
          </a:xfrm>
          <a:prstGeom prst="rect">
            <a:avLst/>
          </a:prstGeom>
          <a:noFill/>
          <a:ln>
            <a:noFill/>
          </a:ln>
        </p:spPr>
      </p:pic>
      <p:pic>
        <p:nvPicPr>
          <p:cNvPr id="269" name="Google Shape;269;p31"/>
          <p:cNvPicPr preferRelativeResize="0"/>
          <p:nvPr/>
        </p:nvPicPr>
        <p:blipFill>
          <a:blip r:embed="rId4">
            <a:alphaModFix/>
          </a:blip>
          <a:stretch>
            <a:fillRect/>
          </a:stretch>
        </p:blipFill>
        <p:spPr>
          <a:xfrm>
            <a:off x="3255450" y="3097125"/>
            <a:ext cx="2989650" cy="561825"/>
          </a:xfrm>
          <a:prstGeom prst="rect">
            <a:avLst/>
          </a:prstGeom>
          <a:noFill/>
          <a:ln>
            <a:noFill/>
          </a:ln>
        </p:spPr>
      </p:pic>
      <p:pic>
        <p:nvPicPr>
          <p:cNvPr id="270" name="Google Shape;270;p31"/>
          <p:cNvPicPr preferRelativeResize="0"/>
          <p:nvPr/>
        </p:nvPicPr>
        <p:blipFill>
          <a:blip r:embed="rId5">
            <a:alphaModFix/>
          </a:blip>
          <a:stretch>
            <a:fillRect/>
          </a:stretch>
        </p:blipFill>
        <p:spPr>
          <a:xfrm>
            <a:off x="2981850" y="3874450"/>
            <a:ext cx="3464175" cy="393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Gaussian Mixture Model Networks (</a:t>
            </a:r>
            <a:r>
              <a:rPr lang="en-GB"/>
              <a:t>MoNet</a:t>
            </a:r>
            <a:r>
              <a:rPr lang="en-GB"/>
              <a:t>)</a:t>
            </a:r>
            <a:endParaRPr/>
          </a:p>
        </p:txBody>
      </p:sp>
      <p:sp>
        <p:nvSpPr>
          <p:cNvPr id="276" name="Google Shape;276;p32"/>
          <p:cNvSpPr txBox="1"/>
          <p:nvPr>
            <p:ph idx="1" type="body"/>
          </p:nvPr>
        </p:nvSpPr>
        <p:spPr>
          <a:xfrm>
            <a:off x="729450" y="2078875"/>
            <a:ext cx="57546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The MoNet Model introduces a general architecture to learn on graphs and manifolds using the Bayesian Gaussian Mixture Model.</a:t>
            </a:r>
            <a:endParaRPr/>
          </a:p>
          <a:p>
            <a:pPr indent="-311150" lvl="0" marL="457200" rtl="0" algn="l">
              <a:spcBef>
                <a:spcPts val="0"/>
              </a:spcBef>
              <a:spcAft>
                <a:spcPts val="0"/>
              </a:spcAft>
              <a:buSzPts val="1300"/>
              <a:buChar char="●"/>
            </a:pPr>
            <a:r>
              <a:rPr lang="en-GB"/>
              <a:t>The node update equation is defined as:</a:t>
            </a:r>
            <a:endParaRPr/>
          </a:p>
          <a:p>
            <a:pPr indent="0" lvl="0" marL="914400" rtl="0" algn="l">
              <a:spcBef>
                <a:spcPts val="1200"/>
              </a:spcBef>
              <a:spcAft>
                <a:spcPts val="1200"/>
              </a:spcAft>
              <a:buNone/>
            </a:pPr>
            <a:r>
              <a:t/>
            </a:r>
            <a:endParaRPr/>
          </a:p>
        </p:txBody>
      </p:sp>
      <p:pic>
        <p:nvPicPr>
          <p:cNvPr id="277" name="Google Shape;277;p32"/>
          <p:cNvPicPr preferRelativeResize="0"/>
          <p:nvPr/>
        </p:nvPicPr>
        <p:blipFill>
          <a:blip r:embed="rId3">
            <a:alphaModFix/>
          </a:blip>
          <a:stretch>
            <a:fillRect/>
          </a:stretch>
        </p:blipFill>
        <p:spPr>
          <a:xfrm>
            <a:off x="6484050" y="2000500"/>
            <a:ext cx="2568800" cy="2626182"/>
          </a:xfrm>
          <a:prstGeom prst="rect">
            <a:avLst/>
          </a:prstGeom>
          <a:noFill/>
          <a:ln>
            <a:noFill/>
          </a:ln>
        </p:spPr>
      </p:pic>
      <p:pic>
        <p:nvPicPr>
          <p:cNvPr id="278" name="Google Shape;278;p32"/>
          <p:cNvPicPr preferRelativeResize="0"/>
          <p:nvPr/>
        </p:nvPicPr>
        <p:blipFill>
          <a:blip r:embed="rId4">
            <a:alphaModFix/>
          </a:blip>
          <a:stretch>
            <a:fillRect/>
          </a:stretch>
        </p:blipFill>
        <p:spPr>
          <a:xfrm>
            <a:off x="2040675" y="2958200"/>
            <a:ext cx="3733500" cy="1478150"/>
          </a:xfrm>
          <a:prstGeom prst="rect">
            <a:avLst/>
          </a:prstGeom>
          <a:noFill/>
          <a:ln>
            <a:noFill/>
          </a:ln>
        </p:spPr>
      </p:pic>
      <p:sp>
        <p:nvSpPr>
          <p:cNvPr id="279" name="Google Shape;279;p32"/>
          <p:cNvSpPr/>
          <p:nvPr/>
        </p:nvSpPr>
        <p:spPr>
          <a:xfrm>
            <a:off x="5547025" y="4117950"/>
            <a:ext cx="73500" cy="13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5620525" y="3713150"/>
            <a:ext cx="73500" cy="13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p:nvPr/>
        </p:nvSpPr>
        <p:spPr>
          <a:xfrm>
            <a:off x="5080300" y="3173625"/>
            <a:ext cx="73500" cy="13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727650" y="722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2673"/>
              <a:buFont typeface="Arial"/>
              <a:buNone/>
            </a:pPr>
            <a:r>
              <a:rPr lang="en-GB" sz="3030">
                <a:solidFill>
                  <a:srgbClr val="000000"/>
                </a:solidFill>
              </a:rPr>
              <a:t>Experimental Setup</a:t>
            </a:r>
            <a:endParaRPr/>
          </a:p>
        </p:txBody>
      </p:sp>
      <p:sp>
        <p:nvSpPr>
          <p:cNvPr id="287" name="Google Shape;287;p33"/>
          <p:cNvSpPr txBox="1"/>
          <p:nvPr>
            <p:ph idx="1" type="body"/>
          </p:nvPr>
        </p:nvSpPr>
        <p:spPr>
          <a:xfrm>
            <a:off x="727650" y="2848150"/>
            <a:ext cx="3702300" cy="182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500">
                <a:solidFill>
                  <a:schemeClr val="dk2"/>
                </a:solidFill>
                <a:latin typeface="Times New Roman"/>
                <a:ea typeface="Times New Roman"/>
                <a:cs typeface="Times New Roman"/>
                <a:sym typeface="Times New Roman"/>
              </a:rPr>
              <a:t>Devices </a:t>
            </a:r>
            <a:r>
              <a:rPr lang="en-GB" sz="1500">
                <a:solidFill>
                  <a:schemeClr val="dk2"/>
                </a:solidFill>
                <a:latin typeface="Times New Roman"/>
                <a:ea typeface="Times New Roman"/>
                <a:cs typeface="Times New Roman"/>
                <a:sym typeface="Times New Roman"/>
              </a:rPr>
              <a:t>:</a:t>
            </a:r>
            <a:br>
              <a:rPr lang="en-GB" sz="1500">
                <a:solidFill>
                  <a:schemeClr val="dk2"/>
                </a:solidFill>
                <a:latin typeface="Times New Roman"/>
                <a:ea typeface="Times New Roman"/>
                <a:cs typeface="Times New Roman"/>
                <a:sym typeface="Times New Roman"/>
              </a:rPr>
            </a:b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GB" sz="1500">
                <a:solidFill>
                  <a:schemeClr val="dk2"/>
                </a:solidFill>
                <a:latin typeface="Times New Roman"/>
                <a:ea typeface="Times New Roman"/>
                <a:cs typeface="Times New Roman"/>
                <a:sym typeface="Times New Roman"/>
              </a:rPr>
              <a:t>Nvidia gtx 1650 - Intel i5 CPU -               16GB RAM</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GB" sz="1500">
                <a:solidFill>
                  <a:schemeClr val="dk2"/>
                </a:solidFill>
                <a:latin typeface="Times New Roman"/>
                <a:ea typeface="Times New Roman"/>
                <a:cs typeface="Times New Roman"/>
                <a:sym typeface="Times New Roman"/>
              </a:rPr>
              <a:t>Google Colab - GPU </a:t>
            </a:r>
            <a:endParaRPr sz="15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500">
                <a:solidFill>
                  <a:schemeClr val="dk2"/>
                </a:solidFill>
                <a:latin typeface="Times New Roman"/>
                <a:ea typeface="Times New Roman"/>
                <a:cs typeface="Times New Roman"/>
                <a:sym typeface="Times New Roman"/>
              </a:rPr>
              <a:t>                  Tesla P100-PCIE-16GB</a:t>
            </a:r>
            <a:endParaRPr sz="15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500">
                <a:solidFill>
                  <a:schemeClr val="dk2"/>
                </a:solidFill>
                <a:latin typeface="Times New Roman"/>
                <a:ea typeface="Times New Roman"/>
                <a:cs typeface="Times New Roman"/>
                <a:sym typeface="Times New Roman"/>
              </a:rPr>
              <a:t>                  Tesla V100-SXM2-16GB </a:t>
            </a:r>
            <a:endParaRPr sz="15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500">
                <a:solidFill>
                  <a:schemeClr val="dk2"/>
                </a:solidFill>
                <a:latin typeface="Times New Roman"/>
                <a:ea typeface="Times New Roman"/>
                <a:cs typeface="Times New Roman"/>
                <a:sym typeface="Times New Roman"/>
              </a:rPr>
              <a:t>                  Tesla T4, Tesla K80</a:t>
            </a:r>
            <a:endParaRPr sz="1500">
              <a:solidFill>
                <a:schemeClr val="dk2"/>
              </a:solidFill>
              <a:latin typeface="Times New Roman"/>
              <a:ea typeface="Times New Roman"/>
              <a:cs typeface="Times New Roman"/>
              <a:sym typeface="Times New Roman"/>
            </a:endParaRPr>
          </a:p>
        </p:txBody>
      </p:sp>
      <p:sp>
        <p:nvSpPr>
          <p:cNvPr id="288" name="Google Shape;288;p33"/>
          <p:cNvSpPr txBox="1"/>
          <p:nvPr>
            <p:ph idx="1" type="body"/>
          </p:nvPr>
        </p:nvSpPr>
        <p:spPr>
          <a:xfrm>
            <a:off x="4649850" y="2848150"/>
            <a:ext cx="3658200" cy="207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500">
                <a:solidFill>
                  <a:schemeClr val="dk2"/>
                </a:solidFill>
                <a:latin typeface="Times New Roman"/>
                <a:ea typeface="Times New Roman"/>
                <a:cs typeface="Times New Roman"/>
                <a:sym typeface="Times New Roman"/>
              </a:rPr>
              <a:t>Benchmarking Framework </a:t>
            </a:r>
            <a:r>
              <a:rPr lang="en-GB" sz="1500">
                <a:solidFill>
                  <a:schemeClr val="dk2"/>
                </a:solidFill>
                <a:latin typeface="Times New Roman"/>
                <a:ea typeface="Times New Roman"/>
                <a:cs typeface="Times New Roman"/>
                <a:sym typeface="Times New Roman"/>
              </a:rPr>
              <a:t>:</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1200"/>
              </a:spcBef>
              <a:spcAft>
                <a:spcPts val="0"/>
              </a:spcAft>
              <a:buClr>
                <a:schemeClr val="dk2"/>
              </a:buClr>
              <a:buSzPts val="1500"/>
              <a:buFont typeface="Times New Roman"/>
              <a:buChar char="●"/>
            </a:pPr>
            <a:r>
              <a:rPr lang="en-GB" sz="1500">
                <a:solidFill>
                  <a:schemeClr val="dk2"/>
                </a:solidFill>
                <a:latin typeface="Times New Roman"/>
                <a:ea typeface="Times New Roman"/>
                <a:cs typeface="Times New Roman"/>
                <a:sym typeface="Times New Roman"/>
              </a:rPr>
              <a:t>Data pipeline</a:t>
            </a:r>
            <a:endParaRPr sz="1500">
              <a:solidFill>
                <a:schemeClr val="dk2"/>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lang="en-GB" sz="1500">
                <a:solidFill>
                  <a:schemeClr val="dk2"/>
                </a:solidFill>
                <a:latin typeface="Times New Roman"/>
                <a:ea typeface="Times New Roman"/>
                <a:cs typeface="Times New Roman"/>
                <a:sym typeface="Times New Roman"/>
              </a:rPr>
              <a:t>GNN layers model</a:t>
            </a:r>
            <a:endParaRPr sz="1500">
              <a:solidFill>
                <a:schemeClr val="dk2"/>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lang="en-GB" sz="1500">
                <a:solidFill>
                  <a:schemeClr val="dk2"/>
                </a:solidFill>
                <a:latin typeface="Times New Roman"/>
                <a:ea typeface="Times New Roman"/>
                <a:cs typeface="Times New Roman"/>
                <a:sym typeface="Times New Roman"/>
              </a:rPr>
              <a:t>Training &amp; Evaluation function</a:t>
            </a:r>
            <a:endParaRPr sz="1500">
              <a:solidFill>
                <a:schemeClr val="dk2"/>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lang="en-GB" sz="1500">
                <a:solidFill>
                  <a:schemeClr val="dk2"/>
                </a:solidFill>
                <a:latin typeface="Times New Roman"/>
                <a:ea typeface="Times New Roman"/>
                <a:cs typeface="Times New Roman"/>
                <a:sym typeface="Times New Roman"/>
              </a:rPr>
              <a:t>Network and hyperparameter configurations</a:t>
            </a:r>
            <a:endParaRPr sz="1500">
              <a:solidFill>
                <a:srgbClr val="000000"/>
              </a:solidFill>
            </a:endParaRPr>
          </a:p>
          <a:p>
            <a:pPr indent="0" lvl="0" marL="0" rtl="0" algn="l">
              <a:lnSpc>
                <a:spcPct val="100000"/>
              </a:lnSpc>
              <a:spcBef>
                <a:spcPts val="1200"/>
              </a:spcBef>
              <a:spcAft>
                <a:spcPts val="0"/>
              </a:spcAft>
              <a:buNone/>
            </a:pPr>
            <a:r>
              <a:t/>
            </a:r>
            <a:endParaRPr sz="1500">
              <a:solidFill>
                <a:schemeClr val="dk2"/>
              </a:solidFill>
              <a:latin typeface="Times New Roman"/>
              <a:ea typeface="Times New Roman"/>
              <a:cs typeface="Times New Roman"/>
              <a:sym typeface="Times New Roman"/>
            </a:endParaRPr>
          </a:p>
        </p:txBody>
      </p:sp>
      <p:sp>
        <p:nvSpPr>
          <p:cNvPr id="289" name="Google Shape;289;p33"/>
          <p:cNvSpPr txBox="1"/>
          <p:nvPr>
            <p:ph idx="1" type="body"/>
          </p:nvPr>
        </p:nvSpPr>
        <p:spPr>
          <a:xfrm>
            <a:off x="727650" y="1604675"/>
            <a:ext cx="3922200" cy="10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Dataset : </a:t>
            </a:r>
            <a:endParaRPr b="1" sz="1500"/>
          </a:p>
          <a:p>
            <a:pPr indent="-323850" lvl="0" marL="457200" rtl="0" algn="l">
              <a:spcBef>
                <a:spcPts val="1200"/>
              </a:spcBef>
              <a:spcAft>
                <a:spcPts val="0"/>
              </a:spcAft>
              <a:buSzPts val="1500"/>
              <a:buChar char="●"/>
            </a:pPr>
            <a:r>
              <a:rPr lang="en-GB" sz="1500"/>
              <a:t>PATTERN</a:t>
            </a:r>
            <a:endParaRPr sz="1500"/>
          </a:p>
          <a:p>
            <a:pPr indent="-323850" lvl="0" marL="457200" rtl="0" algn="l">
              <a:spcBef>
                <a:spcPts val="0"/>
              </a:spcBef>
              <a:spcAft>
                <a:spcPts val="0"/>
              </a:spcAft>
              <a:buSzPts val="1500"/>
              <a:buChar char="●"/>
            </a:pPr>
            <a:r>
              <a:rPr lang="en-GB" sz="1500"/>
              <a:t>CLUSTER</a:t>
            </a:r>
            <a:endParaRPr sz="1500"/>
          </a:p>
        </p:txBody>
      </p:sp>
      <p:sp>
        <p:nvSpPr>
          <p:cNvPr id="290" name="Google Shape;290;p33"/>
          <p:cNvSpPr txBox="1"/>
          <p:nvPr>
            <p:ph idx="1" type="body"/>
          </p:nvPr>
        </p:nvSpPr>
        <p:spPr>
          <a:xfrm>
            <a:off x="4649850" y="1510450"/>
            <a:ext cx="4306800" cy="13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Models : </a:t>
            </a:r>
            <a:endParaRPr b="1" sz="1500"/>
          </a:p>
          <a:p>
            <a:pPr indent="-323850" lvl="0" marL="457200" rtl="0" algn="l">
              <a:spcBef>
                <a:spcPts val="1200"/>
              </a:spcBef>
              <a:spcAft>
                <a:spcPts val="0"/>
              </a:spcAft>
              <a:buSzPts val="1500"/>
              <a:buChar char="●"/>
            </a:pPr>
            <a:r>
              <a:rPr lang="en-GB" sz="1500"/>
              <a:t>GatedGCN</a:t>
            </a:r>
            <a:endParaRPr sz="1500"/>
          </a:p>
          <a:p>
            <a:pPr indent="-323850" lvl="0" marL="457200" rtl="0" algn="l">
              <a:spcBef>
                <a:spcPts val="0"/>
              </a:spcBef>
              <a:spcAft>
                <a:spcPts val="0"/>
              </a:spcAft>
              <a:buSzPts val="1500"/>
              <a:buChar char="●"/>
            </a:pPr>
            <a:r>
              <a:rPr lang="en-GB" sz="1500"/>
              <a:t>MoNet</a:t>
            </a:r>
            <a:endParaRPr sz="1500"/>
          </a:p>
          <a:p>
            <a:pPr indent="-323850" lvl="0" marL="457200" rtl="0" algn="l">
              <a:spcBef>
                <a:spcPts val="0"/>
              </a:spcBef>
              <a:spcAft>
                <a:spcPts val="0"/>
              </a:spcAft>
              <a:buSzPts val="1500"/>
              <a:buChar char="●"/>
            </a:pPr>
            <a:r>
              <a:rPr lang="en-GB" sz="1500"/>
              <a:t>GAT</a:t>
            </a:r>
            <a:endParaRPr b="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Experiments</a:t>
            </a:r>
            <a:endParaRPr/>
          </a:p>
        </p:txBody>
      </p:sp>
      <p:sp>
        <p:nvSpPr>
          <p:cNvPr id="296" name="Google Shape;296;p34"/>
          <p:cNvSpPr txBox="1"/>
          <p:nvPr>
            <p:ph idx="1" type="body"/>
          </p:nvPr>
        </p:nvSpPr>
        <p:spPr>
          <a:xfrm>
            <a:off x="729450" y="2078875"/>
            <a:ext cx="63378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chemeClr val="dk2"/>
                </a:solidFill>
                <a:latin typeface="Times New Roman"/>
                <a:ea typeface="Times New Roman"/>
                <a:cs typeface="Times New Roman"/>
                <a:sym typeface="Times New Roman"/>
              </a:rPr>
              <a:t>Parameter Tuning</a:t>
            </a:r>
            <a:r>
              <a:rPr lang="en-GB" sz="1900">
                <a:solidFill>
                  <a:schemeClr val="dk2"/>
                </a:solidFill>
                <a:latin typeface="Times New Roman"/>
                <a:ea typeface="Times New Roman"/>
                <a:cs typeface="Times New Roman"/>
                <a:sym typeface="Times New Roman"/>
              </a:rPr>
              <a:t>:</a:t>
            </a:r>
            <a:endParaRPr sz="1900">
              <a:solidFill>
                <a:schemeClr val="dk2"/>
              </a:solidFill>
              <a:latin typeface="Times New Roman"/>
              <a:ea typeface="Times New Roman"/>
              <a:cs typeface="Times New Roman"/>
              <a:sym typeface="Times New Roman"/>
            </a:endParaRPr>
          </a:p>
          <a:p>
            <a:pPr indent="-349250" lvl="0" marL="457200" rtl="0" algn="l">
              <a:spcBef>
                <a:spcPts val="1200"/>
              </a:spcBef>
              <a:spcAft>
                <a:spcPts val="0"/>
              </a:spcAft>
              <a:buClr>
                <a:schemeClr val="dk2"/>
              </a:buClr>
              <a:buSzPts val="1900"/>
              <a:buFont typeface="Times New Roman"/>
              <a:buChar char="●"/>
            </a:pPr>
            <a:r>
              <a:rPr lang="en-GB" sz="1900">
                <a:solidFill>
                  <a:schemeClr val="dk2"/>
                </a:solidFill>
                <a:latin typeface="Times New Roman"/>
                <a:ea typeface="Times New Roman"/>
                <a:cs typeface="Times New Roman"/>
                <a:sym typeface="Times New Roman"/>
              </a:rPr>
              <a:t>Edge Feature               FALSE &amp; TRUE</a:t>
            </a:r>
            <a:endParaRPr sz="1900">
              <a:solidFill>
                <a:schemeClr val="dk2"/>
              </a:solidFill>
              <a:latin typeface="Times New Roman"/>
              <a:ea typeface="Times New Roman"/>
              <a:cs typeface="Times New Roman"/>
              <a:sym typeface="Times New Roman"/>
            </a:endParaRPr>
          </a:p>
          <a:p>
            <a:pPr indent="-349250" lvl="0" marL="457200" rtl="0" algn="l">
              <a:spcBef>
                <a:spcPts val="0"/>
              </a:spcBef>
              <a:spcAft>
                <a:spcPts val="0"/>
              </a:spcAft>
              <a:buClr>
                <a:schemeClr val="dk2"/>
              </a:buClr>
              <a:buSzPts val="1900"/>
              <a:buFont typeface="Times New Roman"/>
              <a:buChar char="●"/>
            </a:pPr>
            <a:r>
              <a:rPr lang="en-GB" sz="1900">
                <a:solidFill>
                  <a:schemeClr val="dk2"/>
                </a:solidFill>
                <a:latin typeface="Times New Roman"/>
                <a:ea typeface="Times New Roman"/>
                <a:cs typeface="Times New Roman"/>
                <a:sym typeface="Times New Roman"/>
              </a:rPr>
              <a:t>Position Encoding               FALSE &amp; TRUE</a:t>
            </a:r>
            <a:endParaRPr sz="1900">
              <a:solidFill>
                <a:schemeClr val="dk2"/>
              </a:solidFill>
              <a:latin typeface="Times New Roman"/>
              <a:ea typeface="Times New Roman"/>
              <a:cs typeface="Times New Roman"/>
              <a:sym typeface="Times New Roman"/>
            </a:endParaRPr>
          </a:p>
          <a:p>
            <a:pPr indent="-349250" lvl="0" marL="457200" rtl="0" algn="l">
              <a:spcBef>
                <a:spcPts val="0"/>
              </a:spcBef>
              <a:spcAft>
                <a:spcPts val="0"/>
              </a:spcAft>
              <a:buClr>
                <a:schemeClr val="dk2"/>
              </a:buClr>
              <a:buSzPts val="1900"/>
              <a:buFont typeface="Times New Roman"/>
              <a:buChar char="●"/>
            </a:pPr>
            <a:r>
              <a:rPr lang="en-GB" sz="1900">
                <a:solidFill>
                  <a:schemeClr val="dk2"/>
                </a:solidFill>
                <a:latin typeface="Times New Roman"/>
                <a:ea typeface="Times New Roman"/>
                <a:cs typeface="Times New Roman"/>
                <a:sym typeface="Times New Roman"/>
              </a:rPr>
              <a:t>Number of Layers              4, 8, 16 &amp; 32</a:t>
            </a:r>
            <a:endParaRPr sz="1900">
              <a:solidFill>
                <a:schemeClr val="dk2"/>
              </a:solidFill>
              <a:latin typeface="Times New Roman"/>
              <a:ea typeface="Times New Roman"/>
              <a:cs typeface="Times New Roman"/>
              <a:sym typeface="Times New Roman"/>
            </a:endParaRPr>
          </a:p>
          <a:p>
            <a:pPr indent="-349250" lvl="0" marL="457200" rtl="0" algn="l">
              <a:spcBef>
                <a:spcPts val="0"/>
              </a:spcBef>
              <a:spcAft>
                <a:spcPts val="0"/>
              </a:spcAft>
              <a:buClr>
                <a:schemeClr val="dk2"/>
              </a:buClr>
              <a:buSzPts val="1900"/>
              <a:buFont typeface="Times New Roman"/>
              <a:buChar char="●"/>
            </a:pPr>
            <a:r>
              <a:rPr lang="en-GB" sz="1900">
                <a:solidFill>
                  <a:schemeClr val="dk2"/>
                </a:solidFill>
                <a:latin typeface="Times New Roman"/>
                <a:ea typeface="Times New Roman"/>
                <a:cs typeface="Times New Roman"/>
                <a:sym typeface="Times New Roman"/>
              </a:rPr>
              <a:t>Number of Hidden Dimensions             70,  100 &amp; 200</a:t>
            </a:r>
            <a:endParaRPr sz="1900">
              <a:solidFill>
                <a:schemeClr val="dk2"/>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1900">
              <a:solidFill>
                <a:schemeClr val="dk2"/>
              </a:solidFill>
              <a:latin typeface="Times New Roman"/>
              <a:ea typeface="Times New Roman"/>
              <a:cs typeface="Times New Roman"/>
              <a:sym typeface="Times New Roman"/>
            </a:endParaRPr>
          </a:p>
        </p:txBody>
      </p:sp>
      <p:cxnSp>
        <p:nvCxnSpPr>
          <p:cNvPr id="297" name="Google Shape;297;p34"/>
          <p:cNvCxnSpPr/>
          <p:nvPr/>
        </p:nvCxnSpPr>
        <p:spPr>
          <a:xfrm>
            <a:off x="3215875" y="3175975"/>
            <a:ext cx="416400" cy="0"/>
          </a:xfrm>
          <a:prstGeom prst="straightConnector1">
            <a:avLst/>
          </a:prstGeom>
          <a:noFill/>
          <a:ln cap="flat" cmpd="sng" w="28575">
            <a:solidFill>
              <a:srgbClr val="6AA84F"/>
            </a:solidFill>
            <a:prstDash val="solid"/>
            <a:round/>
            <a:headEnd len="med" w="med" type="none"/>
            <a:tailEnd len="med" w="med" type="triangle"/>
          </a:ln>
        </p:spPr>
      </p:cxnSp>
      <p:cxnSp>
        <p:nvCxnSpPr>
          <p:cNvPr id="298" name="Google Shape;298;p34"/>
          <p:cNvCxnSpPr/>
          <p:nvPr/>
        </p:nvCxnSpPr>
        <p:spPr>
          <a:xfrm>
            <a:off x="2799475" y="2814000"/>
            <a:ext cx="416400" cy="0"/>
          </a:xfrm>
          <a:prstGeom prst="straightConnector1">
            <a:avLst/>
          </a:prstGeom>
          <a:noFill/>
          <a:ln cap="flat" cmpd="sng" w="28575">
            <a:solidFill>
              <a:srgbClr val="6AA84F"/>
            </a:solidFill>
            <a:prstDash val="solid"/>
            <a:round/>
            <a:headEnd len="med" w="med" type="none"/>
            <a:tailEnd len="med" w="med" type="triangle"/>
          </a:ln>
        </p:spPr>
      </p:cxnSp>
      <p:cxnSp>
        <p:nvCxnSpPr>
          <p:cNvPr id="299" name="Google Shape;299;p34"/>
          <p:cNvCxnSpPr/>
          <p:nvPr/>
        </p:nvCxnSpPr>
        <p:spPr>
          <a:xfrm>
            <a:off x="3215875" y="3506075"/>
            <a:ext cx="416400" cy="0"/>
          </a:xfrm>
          <a:prstGeom prst="straightConnector1">
            <a:avLst/>
          </a:prstGeom>
          <a:noFill/>
          <a:ln cap="flat" cmpd="sng" w="28575">
            <a:solidFill>
              <a:srgbClr val="6AA84F"/>
            </a:solidFill>
            <a:prstDash val="solid"/>
            <a:round/>
            <a:headEnd len="med" w="med" type="none"/>
            <a:tailEnd len="med" w="med" type="triangle"/>
          </a:ln>
        </p:spPr>
      </p:cxnSp>
      <p:cxnSp>
        <p:nvCxnSpPr>
          <p:cNvPr id="300" name="Google Shape;300;p34"/>
          <p:cNvCxnSpPr/>
          <p:nvPr/>
        </p:nvCxnSpPr>
        <p:spPr>
          <a:xfrm>
            <a:off x="4467250" y="3820725"/>
            <a:ext cx="416400" cy="0"/>
          </a:xfrm>
          <a:prstGeom prst="straightConnector1">
            <a:avLst/>
          </a:prstGeom>
          <a:noFill/>
          <a:ln cap="flat" cmpd="sng" w="28575">
            <a:solidFill>
              <a:srgbClr val="6AA84F"/>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40"/>
              <a:t>Evaluation Metrics</a:t>
            </a:r>
            <a:endParaRPr sz="2040"/>
          </a:p>
        </p:txBody>
      </p:sp>
      <p:pic>
        <p:nvPicPr>
          <p:cNvPr id="306" name="Google Shape;306;p35"/>
          <p:cNvPicPr preferRelativeResize="0"/>
          <p:nvPr/>
        </p:nvPicPr>
        <p:blipFill>
          <a:blip r:embed="rId3">
            <a:alphaModFix/>
          </a:blip>
          <a:stretch>
            <a:fillRect/>
          </a:stretch>
        </p:blipFill>
        <p:spPr>
          <a:xfrm>
            <a:off x="6253175" y="19050"/>
            <a:ext cx="2805825" cy="491525"/>
          </a:xfrm>
          <a:prstGeom prst="rect">
            <a:avLst/>
          </a:prstGeom>
          <a:noFill/>
          <a:ln>
            <a:noFill/>
          </a:ln>
        </p:spPr>
      </p:pic>
      <p:sp>
        <p:nvSpPr>
          <p:cNvPr id="307" name="Google Shape;307;p35"/>
          <p:cNvSpPr txBox="1"/>
          <p:nvPr/>
        </p:nvSpPr>
        <p:spPr>
          <a:xfrm>
            <a:off x="663000" y="1853850"/>
            <a:ext cx="7818000" cy="3570900"/>
          </a:xfrm>
          <a:prstGeom prst="rect">
            <a:avLst/>
          </a:prstGeom>
          <a:noFill/>
          <a:ln>
            <a:noFill/>
          </a:ln>
        </p:spPr>
        <p:txBody>
          <a:bodyPr anchorCtr="0" anchor="t" bIns="0" lIns="0" spcFirstLastPara="1" rIns="0" wrap="square" tIns="0">
            <a:spAutoFit/>
          </a:bodyPr>
          <a:lstStyle/>
          <a:p>
            <a:pPr indent="0" lvl="0" marL="457200" rtl="0" algn="just">
              <a:spcBef>
                <a:spcPts val="0"/>
              </a:spcBef>
              <a:spcAft>
                <a:spcPts val="0"/>
              </a:spcAft>
              <a:buNone/>
            </a:pPr>
            <a:r>
              <a:t/>
            </a:r>
            <a:endParaRPr sz="1800"/>
          </a:p>
          <a:p>
            <a:pPr indent="0" lvl="0" marL="457200" rtl="0" algn="just">
              <a:spcBef>
                <a:spcPts val="0"/>
              </a:spcBef>
              <a:spcAft>
                <a:spcPts val="0"/>
              </a:spcAft>
              <a:buNone/>
            </a:pPr>
            <a:r>
              <a:t/>
            </a:r>
            <a:endParaRPr sz="1800"/>
          </a:p>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lang="en-GB" sz="1800"/>
              <a:t>Where TP - True Positive</a:t>
            </a:r>
            <a:br>
              <a:rPr lang="en-GB" sz="1800"/>
            </a:br>
            <a:r>
              <a:rPr lang="en-GB" sz="1800"/>
              <a:t>            TN - True Negative </a:t>
            </a:r>
            <a:br>
              <a:rPr lang="en-GB" sz="1800"/>
            </a:br>
            <a:r>
              <a:rPr lang="en-GB" sz="1800"/>
              <a:t>            FP - False Positive</a:t>
            </a:r>
            <a:br>
              <a:rPr lang="en-GB" sz="1800"/>
            </a:br>
            <a:r>
              <a:rPr lang="en-GB" sz="1800"/>
              <a:t>            FN - False Negative</a:t>
            </a:r>
            <a:endParaRPr sz="1800"/>
          </a:p>
          <a:p>
            <a:pPr indent="-342900" lvl="0" marL="457200" rtl="0" algn="just">
              <a:spcBef>
                <a:spcPts val="0"/>
              </a:spcBef>
              <a:spcAft>
                <a:spcPts val="0"/>
              </a:spcAft>
              <a:buSzPts val="1800"/>
              <a:buChar char="●"/>
            </a:pPr>
            <a:r>
              <a:rPr lang="en-GB" sz="1800"/>
              <a:t>W</a:t>
            </a:r>
            <a:r>
              <a:rPr lang="en-GB" sz="1800"/>
              <a:t>eighted Accuracy with respect to class size.</a:t>
            </a:r>
            <a:endParaRPr sz="1800"/>
          </a:p>
          <a:p>
            <a:pPr indent="-342900" lvl="0" marL="457200" rtl="0" algn="just">
              <a:spcBef>
                <a:spcPts val="0"/>
              </a:spcBef>
              <a:spcAft>
                <a:spcPts val="0"/>
              </a:spcAft>
              <a:buSzPts val="1800"/>
              <a:buChar char="●"/>
            </a:pPr>
            <a:r>
              <a:rPr lang="en-GB" sz="1800"/>
              <a:t>Accuracy Curve - Progress of Graph Neural Networks.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Font typeface="Arial"/>
              <a:buNone/>
            </a:pPr>
            <a:r>
              <a:t/>
            </a:r>
            <a:endParaRPr/>
          </a:p>
          <a:p>
            <a:pPr indent="0" lvl="0" marL="0" rtl="0" algn="l">
              <a:spcBef>
                <a:spcPts val="0"/>
              </a:spcBef>
              <a:spcAft>
                <a:spcPts val="0"/>
              </a:spcAft>
              <a:buClr>
                <a:srgbClr val="000000"/>
              </a:buClr>
              <a:buFont typeface="Arial"/>
              <a:buNone/>
            </a:pPr>
            <a:r>
              <a:t/>
            </a:r>
            <a:endParaRPr/>
          </a:p>
          <a:p>
            <a:pPr indent="0" lvl="0" marL="0" marR="0" rtl="0" algn="l">
              <a:lnSpc>
                <a:spcPct val="120000"/>
              </a:lnSpc>
              <a:spcBef>
                <a:spcPts val="0"/>
              </a:spcBef>
              <a:spcAft>
                <a:spcPts val="0"/>
              </a:spcAft>
              <a:buClr>
                <a:srgbClr val="262626"/>
              </a:buClr>
              <a:buSzPts val="1400"/>
              <a:buFont typeface="Quattrocento Sans"/>
              <a:buNone/>
            </a:pPr>
            <a:r>
              <a:t/>
            </a:r>
            <a:endParaRPr>
              <a:solidFill>
                <a:srgbClr val="262626"/>
              </a:solidFill>
              <a:latin typeface="Quattrocento Sans"/>
              <a:ea typeface="Quattrocento Sans"/>
              <a:cs typeface="Quattrocento Sans"/>
              <a:sym typeface="Quattrocento Sans"/>
            </a:endParaRPr>
          </a:p>
        </p:txBody>
      </p:sp>
      <p:pic>
        <p:nvPicPr>
          <p:cNvPr id="308" name="Google Shape;308;p35"/>
          <p:cNvPicPr preferRelativeResize="0"/>
          <p:nvPr/>
        </p:nvPicPr>
        <p:blipFill>
          <a:blip r:embed="rId4">
            <a:alphaModFix/>
          </a:blip>
          <a:stretch>
            <a:fillRect/>
          </a:stretch>
        </p:blipFill>
        <p:spPr>
          <a:xfrm>
            <a:off x="2001175" y="1819275"/>
            <a:ext cx="3257550" cy="752475"/>
          </a:xfrm>
          <a:prstGeom prst="rect">
            <a:avLst/>
          </a:prstGeom>
          <a:noFill/>
          <a:ln>
            <a:noFill/>
          </a:ln>
        </p:spPr>
      </p:pic>
      <p:pic>
        <p:nvPicPr>
          <p:cNvPr id="309" name="Google Shape;309;p35"/>
          <p:cNvPicPr preferRelativeResize="0"/>
          <p:nvPr/>
        </p:nvPicPr>
        <p:blipFill>
          <a:blip r:embed="rId5">
            <a:alphaModFix/>
          </a:blip>
          <a:stretch>
            <a:fillRect/>
          </a:stretch>
        </p:blipFill>
        <p:spPr>
          <a:xfrm>
            <a:off x="6663150" y="1919750"/>
            <a:ext cx="2480850" cy="261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397000" y="138860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740"/>
              <a:t>Results </a:t>
            </a:r>
            <a:endParaRPr sz="2740"/>
          </a:p>
        </p:txBody>
      </p:sp>
      <p:pic>
        <p:nvPicPr>
          <p:cNvPr id="315" name="Google Shape;315;p36"/>
          <p:cNvPicPr preferRelativeResize="0"/>
          <p:nvPr/>
        </p:nvPicPr>
        <p:blipFill>
          <a:blip r:embed="rId3">
            <a:alphaModFix/>
          </a:blip>
          <a:stretch>
            <a:fillRect/>
          </a:stretch>
        </p:blipFill>
        <p:spPr>
          <a:xfrm>
            <a:off x="6253175" y="19050"/>
            <a:ext cx="2805825" cy="491525"/>
          </a:xfrm>
          <a:prstGeom prst="rect">
            <a:avLst/>
          </a:prstGeom>
          <a:noFill/>
          <a:ln>
            <a:noFill/>
          </a:ln>
        </p:spPr>
      </p:pic>
      <p:pic>
        <p:nvPicPr>
          <p:cNvPr descr="shutterstock_429987889_edited.jpg" id="316" name="Google Shape;316;p36"/>
          <p:cNvPicPr preferRelativeResize="0"/>
          <p:nvPr/>
        </p:nvPicPr>
        <p:blipFill rotWithShape="1">
          <a:blip r:embed="rId4">
            <a:alphaModFix/>
          </a:blip>
          <a:srcRect b="1381" l="12609" r="6247" t="85988"/>
          <a:stretch/>
        </p:blipFill>
        <p:spPr>
          <a:xfrm>
            <a:off x="0" y="2210922"/>
            <a:ext cx="9144000" cy="35612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graphicFrame>
        <p:nvGraphicFramePr>
          <p:cNvPr id="321" name="Google Shape;321;p37"/>
          <p:cNvGraphicFramePr/>
          <p:nvPr/>
        </p:nvGraphicFramePr>
        <p:xfrm>
          <a:off x="287325" y="184142"/>
          <a:ext cx="3000000" cy="3000000"/>
        </p:xfrm>
        <a:graphic>
          <a:graphicData uri="http://schemas.openxmlformats.org/drawingml/2006/table">
            <a:tbl>
              <a:tblPr>
                <a:noFill/>
                <a:tableStyleId>{8729E469-A6A0-473A-8767-BB0DFE137D3E}</a:tableStyleId>
              </a:tblPr>
              <a:tblGrid>
                <a:gridCol w="595300"/>
                <a:gridCol w="900050"/>
                <a:gridCol w="624125"/>
                <a:gridCol w="815150"/>
                <a:gridCol w="823350"/>
                <a:gridCol w="884950"/>
                <a:gridCol w="825900"/>
                <a:gridCol w="877075"/>
                <a:gridCol w="859475"/>
                <a:gridCol w="814125"/>
              </a:tblGrid>
              <a:tr h="367825">
                <a:tc gridSpan="4">
                  <a:txBody>
                    <a:bodyPr/>
                    <a:lstStyle/>
                    <a:p>
                      <a:pPr indent="0" lvl="0" marL="0" rtl="0" algn="l">
                        <a:spcBef>
                          <a:spcPts val="0"/>
                        </a:spcBef>
                        <a:spcAft>
                          <a:spcPts val="0"/>
                        </a:spcAft>
                        <a:buNone/>
                      </a:pPr>
                      <a:r>
                        <a:rPr lang="en-GB" sz="1200"/>
                        <a:t>GatedGCN</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c hMerge="1"/>
                <a:tc gridSpan="3">
                  <a:txBody>
                    <a:bodyPr/>
                    <a:lstStyle/>
                    <a:p>
                      <a:pPr indent="0" lvl="0" marL="0" rtl="0" algn="l">
                        <a:spcBef>
                          <a:spcPts val="0"/>
                        </a:spcBef>
                        <a:spcAft>
                          <a:spcPts val="0"/>
                        </a:spcAft>
                        <a:buNone/>
                      </a:pPr>
                      <a:r>
                        <a:rPr lang="en-GB" sz="1200"/>
                        <a:t>PATTERN</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c gridSpan="3">
                  <a:txBody>
                    <a:bodyPr/>
                    <a:lstStyle/>
                    <a:p>
                      <a:pPr indent="0" lvl="0" marL="0" rtl="0" algn="l">
                        <a:spcBef>
                          <a:spcPts val="0"/>
                        </a:spcBef>
                        <a:spcAft>
                          <a:spcPts val="0"/>
                        </a:spcAft>
                        <a:buNone/>
                      </a:pPr>
                      <a:r>
                        <a:rPr lang="en-GB" sz="1200"/>
                        <a:t>CLUSTER</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r>
              <a:tr h="407775">
                <a:tc>
                  <a:txBody>
                    <a:bodyPr/>
                    <a:lstStyle/>
                    <a:p>
                      <a:pPr indent="0" lvl="0" marL="0" rtl="0" algn="l">
                        <a:spcBef>
                          <a:spcPts val="0"/>
                        </a:spcBef>
                        <a:spcAft>
                          <a:spcPts val="0"/>
                        </a:spcAft>
                        <a:buNone/>
                      </a:pPr>
                      <a:r>
                        <a:rPr lang="en-GB" sz="1000"/>
                        <a:t>Layers</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highlight>
                            <a:srgbClr val="E4E8EE"/>
                          </a:highlight>
                        </a:rPr>
                        <a:t>Hidden Dimensions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highlight>
                            <a:srgbClr val="E4E8EE"/>
                          </a:highlight>
                        </a:rPr>
                        <a:t>Edge Feature</a:t>
                      </a:r>
                      <a:endParaRPr sz="1000">
                        <a:highlight>
                          <a:srgbClr val="E4E8EE"/>
                        </a:highlight>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highlight>
                            <a:srgbClr val="E4E8EE"/>
                          </a:highlight>
                        </a:rPr>
                        <a:t>Positional Encodings</a:t>
                      </a:r>
                      <a:endParaRPr sz="1000">
                        <a:highlight>
                          <a:srgbClr val="E4E8EE"/>
                        </a:highlight>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Train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Validation</a:t>
                      </a:r>
                      <a:endParaRPr sz="1000"/>
                    </a:p>
                    <a:p>
                      <a:pPr indent="0" lvl="0" marL="0" rtl="0" algn="l">
                        <a:spcBef>
                          <a:spcPts val="0"/>
                        </a:spcBef>
                        <a:spcAft>
                          <a:spcPts val="0"/>
                        </a:spcAft>
                        <a:buNone/>
                      </a:pPr>
                      <a:r>
                        <a:rPr lang="en-GB" sz="1000"/>
                        <a:t>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Test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Train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Validation</a:t>
                      </a:r>
                      <a:endParaRPr sz="1000"/>
                    </a:p>
                    <a:p>
                      <a:pPr indent="0" lvl="0" marL="0" rtl="0" algn="l">
                        <a:spcBef>
                          <a:spcPts val="0"/>
                        </a:spcBef>
                        <a:spcAft>
                          <a:spcPts val="0"/>
                        </a:spcAft>
                        <a:buNone/>
                      </a:pPr>
                      <a:r>
                        <a:rPr lang="en-GB" sz="1000"/>
                        <a:t>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Test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86.1</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75.1</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73.5</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85.1</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84.9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85.1</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75.4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73.6</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100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86.6</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85.9</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86.1</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76.3</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73.6</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73.5</a:t>
                      </a:r>
                      <a:endParaRPr sz="1200">
                        <a:solidFill>
                          <a:srgbClr val="FE0000"/>
                        </a:solidFill>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200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86.1</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79.3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72.3</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300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86.6</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82.3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71.3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70.8</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8</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86.5</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85.9</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86</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78</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75</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74.8</a:t>
                      </a:r>
                      <a:endParaRPr sz="1200">
                        <a:solidFill>
                          <a:srgbClr val="FE0000"/>
                        </a:solidFill>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16</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86.4</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85.8</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85.9</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82.1</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75.5</a:t>
                      </a:r>
                      <a:endParaRPr sz="1200">
                        <a:solidFill>
                          <a:srgbClr val="FE0000"/>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rgbClr val="FE0000"/>
                          </a:solidFill>
                        </a:rPr>
                        <a:t>75.3</a:t>
                      </a:r>
                      <a:endParaRPr sz="1200">
                        <a:solidFill>
                          <a:srgbClr val="FE0000"/>
                        </a:solidFill>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32</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84.7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84.7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82.6</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75.7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75.2</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84.5</a:t>
                      </a:r>
                      <a:endParaRPr>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84.8</a:t>
                      </a:r>
                      <a:endParaRPr>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a:t>
                      </a:r>
                      <a:endParaRPr>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60.5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59.1</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59.3</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6" name="Shape 156"/>
        <p:cNvGrpSpPr/>
        <p:nvPr/>
      </p:nvGrpSpPr>
      <p:grpSpPr>
        <a:xfrm>
          <a:off x="0" y="0"/>
          <a:ext cx="0" cy="0"/>
          <a:chOff x="0" y="0"/>
          <a:chExt cx="0" cy="0"/>
        </a:xfrm>
      </p:grpSpPr>
      <p:sp>
        <p:nvSpPr>
          <p:cNvPr id="157" name="Google Shape;157;p20"/>
          <p:cNvSpPr txBox="1"/>
          <p:nvPr>
            <p:ph type="ctrTitle"/>
          </p:nvPr>
        </p:nvSpPr>
        <p:spPr>
          <a:xfrm>
            <a:off x="729450" y="1322450"/>
            <a:ext cx="4984200" cy="366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00">
                <a:solidFill>
                  <a:srgbClr val="000000"/>
                </a:solidFill>
              </a:rPr>
              <a:t>Agenda</a:t>
            </a:r>
            <a:endParaRPr sz="2300">
              <a:solidFill>
                <a:srgbClr val="000000"/>
              </a:solidFill>
            </a:endParaRPr>
          </a:p>
          <a:p>
            <a:pPr indent="0" lvl="0" marL="0" rtl="0" algn="l">
              <a:spcBef>
                <a:spcPts val="0"/>
              </a:spcBef>
              <a:spcAft>
                <a:spcPts val="0"/>
              </a:spcAft>
              <a:buNone/>
            </a:pPr>
            <a:r>
              <a:t/>
            </a:r>
            <a:endParaRPr sz="18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Motivation</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Goal &amp; Problem Statement</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Related Work</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Research Question</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Prototype Design</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Experimental Setup</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Results </a:t>
            </a:r>
            <a:endParaRPr sz="1700">
              <a:solidFill>
                <a:srgbClr val="000000"/>
              </a:solidFill>
            </a:endParaRPr>
          </a:p>
          <a:p>
            <a:pPr indent="-336550" lvl="0" marL="457200" rtl="0" algn="l">
              <a:spcBef>
                <a:spcPts val="0"/>
              </a:spcBef>
              <a:spcAft>
                <a:spcPts val="0"/>
              </a:spcAft>
              <a:buClr>
                <a:srgbClr val="000000"/>
              </a:buClr>
              <a:buSzPts val="1700"/>
              <a:buAutoNum type="arabicPeriod"/>
            </a:pPr>
            <a:r>
              <a:rPr lang="en-GB" sz="1700">
                <a:solidFill>
                  <a:srgbClr val="000000"/>
                </a:solidFill>
              </a:rPr>
              <a:t>Conclusion &amp; </a:t>
            </a:r>
            <a:r>
              <a:rPr lang="en-GB" sz="1700">
                <a:solidFill>
                  <a:srgbClr val="000000"/>
                </a:solidFill>
              </a:rPr>
              <a:t>Future Work</a:t>
            </a:r>
            <a:endParaRPr sz="1700">
              <a:solidFill>
                <a:srgbClr val="000000"/>
              </a:solidFill>
            </a:endParaRPr>
          </a:p>
          <a:p>
            <a:pPr indent="0" lvl="0" marL="0" rtl="0" algn="l">
              <a:spcBef>
                <a:spcPts val="0"/>
              </a:spcBef>
              <a:spcAft>
                <a:spcPts val="0"/>
              </a:spcAft>
              <a:buNone/>
            </a:pPr>
            <a:r>
              <a:t/>
            </a:r>
            <a:endParaRPr sz="1700">
              <a:solidFill>
                <a:srgbClr val="000000"/>
              </a:solidFill>
            </a:endParaRPr>
          </a:p>
        </p:txBody>
      </p:sp>
      <p:pic>
        <p:nvPicPr>
          <p:cNvPr id="158" name="Google Shape;158;p20"/>
          <p:cNvPicPr preferRelativeResize="0"/>
          <p:nvPr/>
        </p:nvPicPr>
        <p:blipFill>
          <a:blip r:embed="rId3">
            <a:alphaModFix/>
          </a:blip>
          <a:stretch>
            <a:fillRect/>
          </a:stretch>
        </p:blipFill>
        <p:spPr>
          <a:xfrm>
            <a:off x="6253175" y="19050"/>
            <a:ext cx="2805825" cy="491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aphicFrame>
        <p:nvGraphicFramePr>
          <p:cNvPr id="326" name="Google Shape;326;p38"/>
          <p:cNvGraphicFramePr/>
          <p:nvPr/>
        </p:nvGraphicFramePr>
        <p:xfrm>
          <a:off x="287325" y="184142"/>
          <a:ext cx="3000000" cy="3000000"/>
        </p:xfrm>
        <a:graphic>
          <a:graphicData uri="http://schemas.openxmlformats.org/drawingml/2006/table">
            <a:tbl>
              <a:tblPr>
                <a:noFill/>
                <a:tableStyleId>{8729E469-A6A0-473A-8767-BB0DFE137D3E}</a:tableStyleId>
              </a:tblPr>
              <a:tblGrid>
                <a:gridCol w="595300"/>
                <a:gridCol w="900050"/>
                <a:gridCol w="624125"/>
                <a:gridCol w="815150"/>
                <a:gridCol w="823350"/>
                <a:gridCol w="884950"/>
                <a:gridCol w="825900"/>
                <a:gridCol w="877075"/>
                <a:gridCol w="859475"/>
                <a:gridCol w="814125"/>
              </a:tblGrid>
              <a:tr h="367825">
                <a:tc gridSpan="4">
                  <a:txBody>
                    <a:bodyPr/>
                    <a:lstStyle/>
                    <a:p>
                      <a:pPr indent="0" lvl="0" marL="0" rtl="0" algn="l">
                        <a:spcBef>
                          <a:spcPts val="0"/>
                        </a:spcBef>
                        <a:spcAft>
                          <a:spcPts val="0"/>
                        </a:spcAft>
                        <a:buNone/>
                      </a:pPr>
                      <a:r>
                        <a:rPr lang="en-GB" sz="1200"/>
                        <a:t>MoNet</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c hMerge="1"/>
                <a:tc gridSpan="3">
                  <a:txBody>
                    <a:bodyPr/>
                    <a:lstStyle/>
                    <a:p>
                      <a:pPr indent="0" lvl="0" marL="0" rtl="0" algn="l">
                        <a:spcBef>
                          <a:spcPts val="0"/>
                        </a:spcBef>
                        <a:spcAft>
                          <a:spcPts val="0"/>
                        </a:spcAft>
                        <a:buNone/>
                      </a:pPr>
                      <a:r>
                        <a:rPr lang="en-GB" sz="1200"/>
                        <a:t>PATTERN</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c gridSpan="3">
                  <a:txBody>
                    <a:bodyPr/>
                    <a:lstStyle/>
                    <a:p>
                      <a:pPr indent="0" lvl="0" marL="0" rtl="0" algn="l">
                        <a:spcBef>
                          <a:spcPts val="0"/>
                        </a:spcBef>
                        <a:spcAft>
                          <a:spcPts val="0"/>
                        </a:spcAft>
                        <a:buNone/>
                      </a:pPr>
                      <a:r>
                        <a:rPr lang="en-GB" sz="1200"/>
                        <a:t>CLUSTER</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r>
              <a:tr h="407775">
                <a:tc>
                  <a:txBody>
                    <a:bodyPr/>
                    <a:lstStyle/>
                    <a:p>
                      <a:pPr indent="0" lvl="0" marL="0" rtl="0" algn="l">
                        <a:spcBef>
                          <a:spcPts val="0"/>
                        </a:spcBef>
                        <a:spcAft>
                          <a:spcPts val="0"/>
                        </a:spcAft>
                        <a:buNone/>
                      </a:pPr>
                      <a:r>
                        <a:rPr lang="en-GB" sz="1000"/>
                        <a:t>Layers</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highlight>
                            <a:srgbClr val="E4E8EE"/>
                          </a:highlight>
                        </a:rPr>
                        <a:t>Hidden Dimensions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highlight>
                            <a:srgbClr val="E4E8EE"/>
                          </a:highlight>
                        </a:rPr>
                        <a:t>Edge Feature</a:t>
                      </a:r>
                      <a:endParaRPr sz="1000">
                        <a:highlight>
                          <a:srgbClr val="E4E8EE"/>
                        </a:highlight>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highlight>
                            <a:srgbClr val="E4E8EE"/>
                          </a:highlight>
                        </a:rPr>
                        <a:t>Positional Encodings</a:t>
                      </a:r>
                      <a:endParaRPr sz="1000">
                        <a:highlight>
                          <a:srgbClr val="E4E8EE"/>
                        </a:highlight>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Train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Validation</a:t>
                      </a:r>
                      <a:endParaRPr sz="1000"/>
                    </a:p>
                    <a:p>
                      <a:pPr indent="0" lvl="0" marL="0" rtl="0" algn="l">
                        <a:spcBef>
                          <a:spcPts val="0"/>
                        </a:spcBef>
                        <a:spcAft>
                          <a:spcPts val="0"/>
                        </a:spcAft>
                        <a:buNone/>
                      </a:pPr>
                      <a:r>
                        <a:rPr lang="en-GB" sz="1000"/>
                        <a:t>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Test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Train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Validation</a:t>
                      </a:r>
                      <a:endParaRPr sz="1000"/>
                    </a:p>
                    <a:p>
                      <a:pPr indent="0" lvl="0" marL="0" rtl="0" algn="l">
                        <a:spcBef>
                          <a:spcPts val="0"/>
                        </a:spcBef>
                        <a:spcAft>
                          <a:spcPts val="0"/>
                        </a:spcAft>
                        <a:buNone/>
                      </a:pPr>
                      <a:r>
                        <a:rPr lang="en-GB" sz="1000"/>
                        <a:t>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Test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85.6</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49.4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49.9</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63.7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62.9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63</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100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65.1</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63.7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63.9</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200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86.1</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66.5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33.8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34.5</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300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85.1</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85.2</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63.5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63.5</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8</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72</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57.8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58.5</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16</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86.2</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76.7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50.8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51.2</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32</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86.6</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76.7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72.3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72</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85.6</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63.5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62.8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62.6</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graphicFrame>
        <p:nvGraphicFramePr>
          <p:cNvPr id="331" name="Google Shape;331;p39"/>
          <p:cNvGraphicFramePr/>
          <p:nvPr/>
        </p:nvGraphicFramePr>
        <p:xfrm>
          <a:off x="287325" y="184142"/>
          <a:ext cx="3000000" cy="3000000"/>
        </p:xfrm>
        <a:graphic>
          <a:graphicData uri="http://schemas.openxmlformats.org/drawingml/2006/table">
            <a:tbl>
              <a:tblPr>
                <a:noFill/>
                <a:tableStyleId>{8729E469-A6A0-473A-8767-BB0DFE137D3E}</a:tableStyleId>
              </a:tblPr>
              <a:tblGrid>
                <a:gridCol w="595300"/>
                <a:gridCol w="900050"/>
                <a:gridCol w="624125"/>
                <a:gridCol w="815150"/>
                <a:gridCol w="823350"/>
                <a:gridCol w="884950"/>
                <a:gridCol w="825900"/>
                <a:gridCol w="877075"/>
                <a:gridCol w="859475"/>
                <a:gridCol w="814125"/>
              </a:tblGrid>
              <a:tr h="367825">
                <a:tc gridSpan="4">
                  <a:txBody>
                    <a:bodyPr/>
                    <a:lstStyle/>
                    <a:p>
                      <a:pPr indent="0" lvl="0" marL="0" rtl="0" algn="l">
                        <a:spcBef>
                          <a:spcPts val="0"/>
                        </a:spcBef>
                        <a:spcAft>
                          <a:spcPts val="0"/>
                        </a:spcAft>
                        <a:buNone/>
                      </a:pPr>
                      <a:r>
                        <a:rPr lang="en-GB" sz="1200"/>
                        <a:t>GAT</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c hMerge="1"/>
                <a:tc gridSpan="3">
                  <a:txBody>
                    <a:bodyPr/>
                    <a:lstStyle/>
                    <a:p>
                      <a:pPr indent="0" lvl="0" marL="0" rtl="0" algn="l">
                        <a:spcBef>
                          <a:spcPts val="0"/>
                        </a:spcBef>
                        <a:spcAft>
                          <a:spcPts val="0"/>
                        </a:spcAft>
                        <a:buNone/>
                      </a:pPr>
                      <a:r>
                        <a:rPr lang="en-GB" sz="1200"/>
                        <a:t>PATTERN</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c gridSpan="3">
                  <a:txBody>
                    <a:bodyPr/>
                    <a:lstStyle/>
                    <a:p>
                      <a:pPr indent="0" lvl="0" marL="0" rtl="0" algn="l">
                        <a:spcBef>
                          <a:spcPts val="0"/>
                        </a:spcBef>
                        <a:spcAft>
                          <a:spcPts val="0"/>
                        </a:spcAft>
                        <a:buNone/>
                      </a:pPr>
                      <a:r>
                        <a:rPr lang="en-GB" sz="1200"/>
                        <a:t>CLUSTER</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c hMerge="1"/>
              </a:tr>
              <a:tr h="407775">
                <a:tc>
                  <a:txBody>
                    <a:bodyPr/>
                    <a:lstStyle/>
                    <a:p>
                      <a:pPr indent="0" lvl="0" marL="0" rtl="0" algn="l">
                        <a:spcBef>
                          <a:spcPts val="0"/>
                        </a:spcBef>
                        <a:spcAft>
                          <a:spcPts val="0"/>
                        </a:spcAft>
                        <a:buNone/>
                      </a:pPr>
                      <a:r>
                        <a:rPr lang="en-GB" sz="1000"/>
                        <a:t>Layers</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highlight>
                            <a:srgbClr val="E4E8EE"/>
                          </a:highlight>
                        </a:rPr>
                        <a:t>Hidden Dimensions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highlight>
                            <a:srgbClr val="E4E8EE"/>
                          </a:highlight>
                        </a:rPr>
                        <a:t>Edge Feature</a:t>
                      </a:r>
                      <a:endParaRPr sz="1000">
                        <a:highlight>
                          <a:srgbClr val="E4E8EE"/>
                        </a:highlight>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highlight>
                            <a:srgbClr val="E4E8EE"/>
                          </a:highlight>
                        </a:rPr>
                        <a:t>Positional Encodings</a:t>
                      </a:r>
                      <a:endParaRPr sz="1000">
                        <a:highlight>
                          <a:srgbClr val="E4E8EE"/>
                        </a:highlight>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Train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Validation</a:t>
                      </a:r>
                      <a:endParaRPr sz="1000"/>
                    </a:p>
                    <a:p>
                      <a:pPr indent="0" lvl="0" marL="0" rtl="0" algn="l">
                        <a:spcBef>
                          <a:spcPts val="0"/>
                        </a:spcBef>
                        <a:spcAft>
                          <a:spcPts val="0"/>
                        </a:spcAft>
                        <a:buNone/>
                      </a:pPr>
                      <a:r>
                        <a:rPr lang="en-GB" sz="1000"/>
                        <a:t>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Test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Train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Validation</a:t>
                      </a:r>
                      <a:endParaRPr sz="1000"/>
                    </a:p>
                    <a:p>
                      <a:pPr indent="0" lvl="0" marL="0" rtl="0" algn="l">
                        <a:spcBef>
                          <a:spcPts val="0"/>
                        </a:spcBef>
                        <a:spcAft>
                          <a:spcPts val="0"/>
                        </a:spcAft>
                        <a:buNone/>
                      </a:pPr>
                      <a:r>
                        <a:rPr lang="en-GB" sz="1000"/>
                        <a:t>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en-GB" sz="1000"/>
                        <a:t>Test Accuracy</a:t>
                      </a:r>
                      <a:endParaRPr sz="10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tcPr>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76.2</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73.2</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57.7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56.8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56.8</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76.9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57.4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56.8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56.7</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100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81.7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63.4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57.4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57.8</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200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87.8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69.7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69.7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60.9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45.8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46.2</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300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92.7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52.9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75.9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53.9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54.1</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8</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81.6</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77.8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77.9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66.6</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65.2</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65.5</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16</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83.8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78.4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78.5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71.8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68.9</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69</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32</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b="1"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true</a:t>
                      </a:r>
                      <a:endParaRPr b="1"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86.6</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78.4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78.4</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72.8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69.5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69.1</a:t>
                      </a:r>
                      <a:endParaRPr/>
                    </a:p>
                  </a:txBody>
                  <a:tcPr marT="91425" marB="91425" marR="91425" marL="91425"/>
                </a:tc>
              </a:tr>
              <a:tr h="429150">
                <a:tc>
                  <a:txBody>
                    <a:bodyPr/>
                    <a:lstStyle/>
                    <a:p>
                      <a:pPr indent="0" lvl="0" marL="50800" marR="50800" rtl="0" algn="l">
                        <a:lnSpc>
                          <a:spcPct val="115000"/>
                        </a:lnSpc>
                        <a:spcBef>
                          <a:spcPts val="2000"/>
                        </a:spcBef>
                        <a:spcAft>
                          <a:spcPts val="2000"/>
                        </a:spcAft>
                        <a:buNone/>
                      </a:pPr>
                      <a:r>
                        <a:rPr lang="en-GB" sz="1200">
                          <a:solidFill>
                            <a:schemeClr val="dk2"/>
                          </a:solidFill>
                        </a:rPr>
                        <a:t>4</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200">
                          <a:solidFill>
                            <a:schemeClr val="dk2"/>
                          </a:solidFill>
                        </a:rPr>
                        <a:t>70</a:t>
                      </a:r>
                      <a:endParaRPr sz="12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sz="1000">
                          <a:solidFill>
                            <a:schemeClr val="dk2"/>
                          </a:solidFill>
                        </a:rPr>
                        <a:t>false</a:t>
                      </a:r>
                      <a:endParaRPr sz="1000">
                        <a:solidFill>
                          <a:schemeClr val="dk2"/>
                        </a:solidFill>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75.5</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73.2</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73.3</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57.7</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56.8</a:t>
                      </a:r>
                      <a:endParaRPr/>
                    </a:p>
                  </a:txBody>
                  <a:tcPr marT="91425" marB="91425" marR="91425" marL="91425"/>
                </a:tc>
                <a:tc>
                  <a:txBody>
                    <a:bodyPr/>
                    <a:lstStyle/>
                    <a:p>
                      <a:pPr indent="0" lvl="0" marL="50800" marR="50800" rtl="0" algn="l">
                        <a:lnSpc>
                          <a:spcPct val="115000"/>
                        </a:lnSpc>
                        <a:spcBef>
                          <a:spcPts val="2000"/>
                        </a:spcBef>
                        <a:spcAft>
                          <a:spcPts val="2000"/>
                        </a:spcAft>
                        <a:buNone/>
                      </a:pPr>
                      <a:r>
                        <a:rPr lang="en-GB"/>
                        <a:t>56.8</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Takeaways</a:t>
            </a:r>
            <a:endParaRPr/>
          </a:p>
        </p:txBody>
      </p:sp>
      <p:sp>
        <p:nvSpPr>
          <p:cNvPr id="337" name="Google Shape;337;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SzPts val="1600"/>
              <a:buChar char="●"/>
            </a:pPr>
            <a:r>
              <a:rPr lang="en-GB" sz="1600"/>
              <a:t>In gated GCN   best </a:t>
            </a:r>
            <a:r>
              <a:rPr lang="en-GB" sz="1600"/>
              <a:t>results</a:t>
            </a:r>
            <a:r>
              <a:rPr lang="en-GB" sz="1600"/>
              <a:t> are at (4,100) , (8,70) and (16,70) for value of layers and Hidden Dimensions respectively.</a:t>
            </a:r>
            <a:endParaRPr sz="1600"/>
          </a:p>
          <a:p>
            <a:pPr indent="-330200" lvl="0" marL="457200" rtl="0" algn="just">
              <a:spcBef>
                <a:spcPts val="0"/>
              </a:spcBef>
              <a:spcAft>
                <a:spcPts val="0"/>
              </a:spcAft>
              <a:buSzPts val="1600"/>
              <a:buChar char="●"/>
            </a:pPr>
            <a:r>
              <a:rPr lang="en-GB" sz="1600"/>
              <a:t>Edge </a:t>
            </a:r>
            <a:r>
              <a:rPr lang="en-GB" sz="1600"/>
              <a:t>feature did not help enhancing the accuracy but positional encoding enhanced the performance of model.</a:t>
            </a:r>
            <a:endParaRPr sz="1600"/>
          </a:p>
          <a:p>
            <a:pPr indent="0" lvl="0" marL="0" rtl="0" algn="l">
              <a:spcBef>
                <a:spcPts val="1200"/>
              </a:spcBef>
              <a:spcAft>
                <a:spcPts val="1200"/>
              </a:spcAft>
              <a:buNone/>
            </a:pPr>
            <a:r>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343" name="Google Shape;343;p41"/>
          <p:cNvSpPr txBox="1"/>
          <p:nvPr>
            <p:ph idx="1" type="body"/>
          </p:nvPr>
        </p:nvSpPr>
        <p:spPr>
          <a:xfrm>
            <a:off x="729450" y="2078875"/>
            <a:ext cx="7562700" cy="26760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Char char="●"/>
            </a:pPr>
            <a:r>
              <a:rPr lang="en-GB" sz="1500"/>
              <a:t>Models </a:t>
            </a:r>
            <a:r>
              <a:rPr lang="en-GB" sz="1500"/>
              <a:t>considered</a:t>
            </a:r>
            <a:r>
              <a:rPr lang="en-GB" sz="1500"/>
              <a:t> for Node Classification : GAT, Monet, GatedGCN.</a:t>
            </a:r>
            <a:endParaRPr sz="1500"/>
          </a:p>
          <a:p>
            <a:pPr indent="-323850" lvl="0" marL="457200" rtl="0" algn="just">
              <a:lnSpc>
                <a:spcPct val="115000"/>
              </a:lnSpc>
              <a:spcBef>
                <a:spcPts val="0"/>
              </a:spcBef>
              <a:spcAft>
                <a:spcPts val="0"/>
              </a:spcAft>
              <a:buSzPts val="1500"/>
              <a:buChar char="●"/>
            </a:pPr>
            <a:r>
              <a:rPr lang="en-GB" sz="1500"/>
              <a:t>Best Node Classification Model - Better </a:t>
            </a:r>
            <a:r>
              <a:rPr lang="en-GB" sz="1500"/>
              <a:t>generalizability - Parameter Tuning.</a:t>
            </a:r>
            <a:endParaRPr sz="1500"/>
          </a:p>
          <a:p>
            <a:pPr indent="-323850" lvl="0" marL="457200" rtl="0" algn="just">
              <a:lnSpc>
                <a:spcPct val="115000"/>
              </a:lnSpc>
              <a:spcBef>
                <a:spcPts val="0"/>
              </a:spcBef>
              <a:spcAft>
                <a:spcPts val="0"/>
              </a:spcAft>
              <a:buSzPts val="1500"/>
              <a:buChar char="●"/>
            </a:pPr>
            <a:r>
              <a:rPr lang="en-GB" sz="1500"/>
              <a:t>Best Model : 4-layered GatedGCN with 100 hidden dimensions</a:t>
            </a:r>
            <a:endParaRPr sz="1500"/>
          </a:p>
          <a:p>
            <a:pPr indent="-323850" lvl="0" marL="457200" rtl="0" algn="just">
              <a:lnSpc>
                <a:spcPct val="115000"/>
              </a:lnSpc>
              <a:spcBef>
                <a:spcPts val="0"/>
              </a:spcBef>
              <a:spcAft>
                <a:spcPts val="0"/>
              </a:spcAft>
              <a:buSzPts val="1500"/>
              <a:buChar char="●"/>
            </a:pPr>
            <a:r>
              <a:rPr lang="en-GB" sz="1500"/>
              <a:t>Second Best Model : 16- layered GatedGCN with 70 hidden dimensions.</a:t>
            </a:r>
            <a:endParaRPr sz="1500"/>
          </a:p>
          <a:p>
            <a:pPr indent="-323850" lvl="0" marL="457200" rtl="0" algn="just">
              <a:spcBef>
                <a:spcPts val="0"/>
              </a:spcBef>
              <a:spcAft>
                <a:spcPts val="0"/>
              </a:spcAft>
              <a:buSzPts val="1500"/>
              <a:buChar char="●"/>
            </a:pPr>
            <a:r>
              <a:rPr lang="en-GB" sz="1500"/>
              <a:t>MoNet performed good in PATTERN dataset with around 85-86% test accuracy. </a:t>
            </a:r>
            <a:endParaRPr sz="1500"/>
          </a:p>
          <a:p>
            <a:pPr indent="-323850" lvl="0" marL="457200" rtl="0" algn="just">
              <a:spcBef>
                <a:spcPts val="0"/>
              </a:spcBef>
              <a:spcAft>
                <a:spcPts val="0"/>
              </a:spcAft>
              <a:buSzPts val="1500"/>
              <a:buChar char="●"/>
            </a:pPr>
            <a:r>
              <a:rPr lang="en-GB" sz="1500"/>
              <a:t>But the performance dropped significantly with CLUSTER dataset with test accuracy varying between 34-64%.</a:t>
            </a:r>
            <a:endParaRPr sz="1500"/>
          </a:p>
          <a:p>
            <a:pPr indent="-323850" lvl="0" marL="457200" rtl="0" algn="just">
              <a:spcBef>
                <a:spcPts val="0"/>
              </a:spcBef>
              <a:spcAft>
                <a:spcPts val="0"/>
              </a:spcAft>
              <a:buSzPts val="1500"/>
              <a:buChar char="●"/>
            </a:pPr>
            <a:r>
              <a:rPr lang="en-GB" sz="1500"/>
              <a:t>Similarly, GAT gave less accuracy in both PATTERN and CLUSTER dataset.</a:t>
            </a:r>
            <a:endParaRPr sz="1500"/>
          </a:p>
          <a:p>
            <a:pPr indent="0" lvl="0" marL="457200" rtl="0" algn="just">
              <a:spcBef>
                <a:spcPts val="1200"/>
              </a:spcBef>
              <a:spcAft>
                <a:spcPts val="0"/>
              </a:spcAft>
              <a:buNone/>
            </a:pPr>
            <a:r>
              <a:t/>
            </a:r>
            <a:endParaRPr sz="1500"/>
          </a:p>
          <a:p>
            <a:pPr indent="0" lvl="0" marL="0" rtl="0" algn="just">
              <a:spcBef>
                <a:spcPts val="1200"/>
              </a:spcBef>
              <a:spcAft>
                <a:spcPts val="0"/>
              </a:spcAft>
              <a:buNone/>
            </a:pPr>
            <a:r>
              <a:t/>
            </a:r>
            <a:endParaRPr sz="1400"/>
          </a:p>
          <a:p>
            <a:pPr indent="0" lvl="0" marL="0" rtl="0" algn="just">
              <a:spcBef>
                <a:spcPts val="1200"/>
              </a:spcBef>
              <a:spcAft>
                <a:spcPts val="120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Work</a:t>
            </a:r>
            <a:endParaRPr/>
          </a:p>
        </p:txBody>
      </p:sp>
      <p:sp>
        <p:nvSpPr>
          <p:cNvPr id="349" name="Google Shape;349;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6550" lvl="0" marL="457200" rtl="0" algn="just">
              <a:spcBef>
                <a:spcPts val="0"/>
              </a:spcBef>
              <a:spcAft>
                <a:spcPts val="0"/>
              </a:spcAft>
              <a:buSzPts val="1700"/>
              <a:buChar char="●"/>
            </a:pPr>
            <a:r>
              <a:rPr lang="en-GB" sz="1700"/>
              <a:t>Device placement for Machine Learning model dataset.</a:t>
            </a:r>
            <a:endParaRPr sz="1700"/>
          </a:p>
          <a:p>
            <a:pPr indent="-336550" lvl="0" marL="457200" rtl="0" algn="just">
              <a:spcBef>
                <a:spcPts val="0"/>
              </a:spcBef>
              <a:spcAft>
                <a:spcPts val="0"/>
              </a:spcAft>
              <a:buSzPts val="1700"/>
              <a:buChar char="●"/>
            </a:pPr>
            <a:r>
              <a:rPr lang="en-GB" sz="1700"/>
              <a:t>Minimize execution time of  node placement.</a:t>
            </a:r>
            <a:endParaRPr sz="1700"/>
          </a:p>
          <a:p>
            <a:pPr indent="-336550" lvl="0" marL="457200" rtl="0" algn="just">
              <a:spcBef>
                <a:spcPts val="0"/>
              </a:spcBef>
              <a:spcAft>
                <a:spcPts val="0"/>
              </a:spcAft>
              <a:buSzPts val="1700"/>
              <a:buChar char="●"/>
            </a:pPr>
            <a:r>
              <a:rPr lang="en-GB" sz="1700"/>
              <a:t>To further enhance the performance, Implement : </a:t>
            </a:r>
            <a:endParaRPr sz="1700"/>
          </a:p>
          <a:p>
            <a:pPr indent="-336550" lvl="1" marL="914400" rtl="0" algn="just">
              <a:spcBef>
                <a:spcPts val="0"/>
              </a:spcBef>
              <a:spcAft>
                <a:spcPts val="0"/>
              </a:spcAft>
              <a:buSzPts val="1700"/>
              <a:buChar char="○"/>
            </a:pPr>
            <a:r>
              <a:rPr lang="en-GB" sz="1700"/>
              <a:t>Operation Scheduling</a:t>
            </a:r>
            <a:endParaRPr sz="1700"/>
          </a:p>
          <a:p>
            <a:pPr indent="-336550" lvl="1" marL="914400" rtl="0" algn="just">
              <a:spcBef>
                <a:spcPts val="0"/>
              </a:spcBef>
              <a:spcAft>
                <a:spcPts val="0"/>
              </a:spcAft>
              <a:buSzPts val="1700"/>
              <a:buChar char="○"/>
            </a:pPr>
            <a:r>
              <a:rPr lang="en-GB" sz="1700"/>
              <a:t>Operation Fusion</a:t>
            </a:r>
            <a:endParaRPr sz="1700"/>
          </a:p>
          <a:p>
            <a:pPr indent="0" lvl="0" marL="0" rtl="0" algn="just">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txBox="1"/>
          <p:nvPr>
            <p:ph type="title"/>
          </p:nvPr>
        </p:nvSpPr>
        <p:spPr>
          <a:xfrm>
            <a:off x="721225" y="1336000"/>
            <a:ext cx="3300900" cy="51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355" name="Google Shape;355;p43"/>
          <p:cNvSpPr txBox="1"/>
          <p:nvPr>
            <p:ph idx="1" type="body"/>
          </p:nvPr>
        </p:nvSpPr>
        <p:spPr>
          <a:xfrm>
            <a:off x="721225" y="1852900"/>
            <a:ext cx="7880400" cy="2926200"/>
          </a:xfrm>
          <a:prstGeom prst="rect">
            <a:avLst/>
          </a:prstGeom>
        </p:spPr>
        <p:txBody>
          <a:bodyPr anchorCtr="0" anchor="t" bIns="91425" lIns="91425" spcFirstLastPara="1" rIns="91425" wrap="square" tIns="91425">
            <a:normAutofit fontScale="55000"/>
          </a:bodyPr>
          <a:lstStyle/>
          <a:p>
            <a:pPr indent="0" lvl="0" marL="457200" rtl="0" algn="l">
              <a:spcBef>
                <a:spcPts val="0"/>
              </a:spcBef>
              <a:spcAft>
                <a:spcPts val="0"/>
              </a:spcAft>
              <a:buNone/>
            </a:pPr>
            <a:r>
              <a:t/>
            </a:r>
            <a:endParaRPr sz="2417">
              <a:solidFill>
                <a:schemeClr val="dk2"/>
              </a:solidFill>
            </a:endParaRPr>
          </a:p>
          <a:p>
            <a:pPr indent="-313017" lvl="0" marL="457200" rtl="0" algn="just">
              <a:spcBef>
                <a:spcPts val="0"/>
              </a:spcBef>
              <a:spcAft>
                <a:spcPts val="0"/>
              </a:spcAft>
              <a:buClr>
                <a:schemeClr val="dk2"/>
              </a:buClr>
              <a:buSzPct val="100000"/>
              <a:buAutoNum type="arabicPeriod"/>
            </a:pPr>
            <a:r>
              <a:rPr lang="en-GB" sz="2417">
                <a:solidFill>
                  <a:schemeClr val="dk2"/>
                </a:solidFill>
                <a:uFill>
                  <a:noFill/>
                </a:uFill>
                <a:hlinkClick r:id="rId3">
                  <a:extLst>
                    <a:ext uri="{A12FA001-AC4F-418D-AE19-62706E023703}">
                      <ahyp:hlinkClr val="tx"/>
                    </a:ext>
                  </a:extLst>
                </a:hlinkClick>
              </a:rPr>
              <a:t>Graph Representation Learning Book</a:t>
            </a:r>
            <a:r>
              <a:rPr lang="en-GB" sz="2417">
                <a:solidFill>
                  <a:schemeClr val="dk2"/>
                </a:solidFill>
              </a:rPr>
              <a:t> by Hamilton, William L.</a:t>
            </a:r>
            <a:endParaRPr sz="2417">
              <a:solidFill>
                <a:schemeClr val="dk2"/>
              </a:solidFill>
            </a:endParaRPr>
          </a:p>
          <a:p>
            <a:pPr indent="-313017" lvl="0" marL="457200" rtl="0" algn="just">
              <a:spcBef>
                <a:spcPts val="0"/>
              </a:spcBef>
              <a:spcAft>
                <a:spcPts val="0"/>
              </a:spcAft>
              <a:buClr>
                <a:schemeClr val="dk2"/>
              </a:buClr>
              <a:buSzPct val="100000"/>
              <a:buAutoNum type="arabicPeriod"/>
            </a:pPr>
            <a:r>
              <a:rPr lang="en-GB" sz="2417">
                <a:solidFill>
                  <a:schemeClr val="dk2"/>
                </a:solidFill>
              </a:rPr>
              <a:t>Dwivedi, Vijay Prakash, Chaitanya K. Joshi, Thomas Laurent, Yoshua Bengio, and Xavier Bresson. "Benchmarking graph neural networks." arXiv preprint arXiv:2003.00982 (2020).</a:t>
            </a:r>
            <a:endParaRPr sz="2417">
              <a:solidFill>
                <a:schemeClr val="dk2"/>
              </a:solidFill>
            </a:endParaRPr>
          </a:p>
          <a:p>
            <a:pPr indent="-313017" lvl="0" marL="457200" rtl="0" algn="just">
              <a:spcBef>
                <a:spcPts val="0"/>
              </a:spcBef>
              <a:spcAft>
                <a:spcPts val="0"/>
              </a:spcAft>
              <a:buClr>
                <a:schemeClr val="dk2"/>
              </a:buClr>
              <a:buSzPct val="100000"/>
              <a:buAutoNum type="arabicPeriod"/>
            </a:pPr>
            <a:r>
              <a:rPr lang="en-GB" sz="2417">
                <a:solidFill>
                  <a:schemeClr val="dk2"/>
                </a:solidFill>
              </a:rPr>
              <a:t>Zhou, Yanqi, Sudip Roy, Amirali Abdolrashidi, Daniel Wong, Peter Ma, Qiumin Xu, Hanxiao Liu et al. "Transferable graph optimizers for ml compilers." arXiv preprint arXiv:2010.12438 (2020).</a:t>
            </a:r>
            <a:endParaRPr sz="2417">
              <a:solidFill>
                <a:schemeClr val="dk2"/>
              </a:solidFill>
            </a:endParaRPr>
          </a:p>
          <a:p>
            <a:pPr indent="-313017" lvl="0" marL="457200" rtl="0" algn="just">
              <a:spcBef>
                <a:spcPts val="0"/>
              </a:spcBef>
              <a:spcAft>
                <a:spcPts val="0"/>
              </a:spcAft>
              <a:buClr>
                <a:schemeClr val="dk2"/>
              </a:buClr>
              <a:buSzPct val="100000"/>
              <a:buAutoNum type="arabicPeriod"/>
            </a:pPr>
            <a:r>
              <a:rPr lang="en-GB" sz="2417">
                <a:solidFill>
                  <a:schemeClr val="dk2"/>
                </a:solidFill>
                <a:uFill>
                  <a:noFill/>
                </a:uFill>
                <a:hlinkClick r:id="rId4">
                  <a:extLst>
                    <a:ext uri="{A12FA001-AC4F-418D-AE19-62706E023703}">
                      <ahyp:hlinkClr val="tx"/>
                    </a:ext>
                  </a:extLst>
                </a:hlinkClick>
              </a:rPr>
              <a:t>https://wandb.ai/yashkotadia/gatedgcn-pattern/reports/Part-1-Introduction-to-Graph-Neural-Networks-With-GatedGCN--VmlldzoyMDg4MjA</a:t>
            </a:r>
            <a:endParaRPr sz="2417">
              <a:solidFill>
                <a:schemeClr val="dk2"/>
              </a:solidFill>
            </a:endParaRPr>
          </a:p>
          <a:p>
            <a:pPr indent="-313017" lvl="0" marL="457200" rtl="0" algn="just">
              <a:spcBef>
                <a:spcPts val="0"/>
              </a:spcBef>
              <a:spcAft>
                <a:spcPts val="0"/>
              </a:spcAft>
              <a:buClr>
                <a:schemeClr val="dk2"/>
              </a:buClr>
              <a:buSzPct val="100000"/>
              <a:buAutoNum type="arabicPeriod"/>
            </a:pPr>
            <a:r>
              <a:rPr lang="en-GB" sz="2417">
                <a:solidFill>
                  <a:schemeClr val="dk2"/>
                </a:solidFill>
                <a:uFill>
                  <a:noFill/>
                </a:uFill>
                <a:hlinkClick r:id="rId5">
                  <a:extLst>
                    <a:ext uri="{A12FA001-AC4F-418D-AE19-62706E023703}">
                      <ahyp:hlinkClr val="tx"/>
                    </a:ext>
                  </a:extLst>
                </a:hlinkClick>
              </a:rPr>
              <a:t>https://wandb.ai/yashkotadia/benchmarking-gnns/reports/Part-2-Comparing-Message-Passing-Based-GNN-Architectures--VmlldzoyMTk4OTA</a:t>
            </a:r>
            <a:endParaRPr sz="2417">
              <a:solidFill>
                <a:schemeClr val="dk2"/>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356" name="Google Shape;356;p43"/>
          <p:cNvPicPr preferRelativeResize="0"/>
          <p:nvPr/>
        </p:nvPicPr>
        <p:blipFill>
          <a:blip r:embed="rId6">
            <a:alphaModFix/>
          </a:blip>
          <a:stretch>
            <a:fillRect/>
          </a:stretch>
        </p:blipFill>
        <p:spPr>
          <a:xfrm>
            <a:off x="6253175" y="19050"/>
            <a:ext cx="2805825" cy="491525"/>
          </a:xfrm>
          <a:prstGeom prst="rect">
            <a:avLst/>
          </a:prstGeom>
          <a:noFill/>
          <a:ln>
            <a:noFill/>
          </a:ln>
        </p:spPr>
      </p:pic>
      <p:pic>
        <p:nvPicPr>
          <p:cNvPr descr="shutterstock_429987889_edited.jpg" id="357" name="Google Shape;357;p43"/>
          <p:cNvPicPr preferRelativeResize="0"/>
          <p:nvPr/>
        </p:nvPicPr>
        <p:blipFill rotWithShape="1">
          <a:blip r:embed="rId7">
            <a:alphaModFix/>
          </a:blip>
          <a:srcRect b="1381" l="12609" r="6247" t="85988"/>
          <a:stretch/>
        </p:blipFill>
        <p:spPr>
          <a:xfrm>
            <a:off x="0" y="4864897"/>
            <a:ext cx="9144000" cy="9072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446475" y="1290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a:t>
            </a:r>
            <a:endParaRPr/>
          </a:p>
        </p:txBody>
      </p:sp>
      <p:sp>
        <p:nvSpPr>
          <p:cNvPr id="164" name="Google Shape;164;p21"/>
          <p:cNvSpPr txBox="1"/>
          <p:nvPr>
            <p:ph idx="1" type="body"/>
          </p:nvPr>
        </p:nvSpPr>
        <p:spPr>
          <a:xfrm>
            <a:off x="565575" y="2145175"/>
            <a:ext cx="7688700" cy="22611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t>      Complexity of Machine Learning Models.</a:t>
            </a:r>
            <a:endParaRPr/>
          </a:p>
          <a:p>
            <a:pPr indent="0" lvl="0" marL="0" rtl="0" algn="l">
              <a:spcBef>
                <a:spcPts val="1200"/>
              </a:spcBef>
              <a:spcAft>
                <a:spcPts val="0"/>
              </a:spcAft>
              <a:buNone/>
            </a:pPr>
            <a:r>
              <a:rPr lang="en-GB"/>
              <a:t>      Computational Demands.</a:t>
            </a:r>
            <a:endParaRPr/>
          </a:p>
          <a:p>
            <a:pPr indent="-311150" lvl="0" marL="457200" rtl="0" algn="l">
              <a:spcBef>
                <a:spcPts val="1200"/>
              </a:spcBef>
              <a:spcAft>
                <a:spcPts val="0"/>
              </a:spcAft>
              <a:buSzPts val="1300"/>
              <a:buChar char="➔"/>
            </a:pPr>
            <a:r>
              <a:rPr lang="en-GB"/>
              <a:t>Models can be optimized to a certain extent only.</a:t>
            </a:r>
            <a:endParaRPr/>
          </a:p>
          <a:p>
            <a:pPr indent="0" lvl="0" marL="0" rtl="0" algn="l">
              <a:spcBef>
                <a:spcPts val="1200"/>
              </a:spcBef>
              <a:spcAft>
                <a:spcPts val="0"/>
              </a:spcAft>
              <a:buNone/>
            </a:pPr>
            <a:r>
              <a:rPr lang="en-GB"/>
              <a:t>Solution :</a:t>
            </a:r>
            <a:endParaRPr/>
          </a:p>
          <a:p>
            <a:pPr indent="-311150" lvl="0" marL="457200" rtl="0" algn="l">
              <a:spcBef>
                <a:spcPts val="1200"/>
              </a:spcBef>
              <a:spcAft>
                <a:spcPts val="0"/>
              </a:spcAft>
              <a:buSzPts val="1300"/>
              <a:buChar char="➔"/>
            </a:pPr>
            <a:r>
              <a:rPr lang="en-GB"/>
              <a:t>Optimization of device placement - Computational Graphs - ML Models</a:t>
            </a:r>
            <a:endParaRPr/>
          </a:p>
        </p:txBody>
      </p:sp>
      <p:sp>
        <p:nvSpPr>
          <p:cNvPr id="165" name="Google Shape;165;p21"/>
          <p:cNvSpPr/>
          <p:nvPr/>
        </p:nvSpPr>
        <p:spPr>
          <a:xfrm rot="-5400000">
            <a:off x="467600" y="2294125"/>
            <a:ext cx="268800" cy="212100"/>
          </a:xfrm>
          <a:prstGeom prst="stripedRightArrow">
            <a:avLst>
              <a:gd fmla="val 50000" name="adj1"/>
              <a:gd fmla="val 50000" name="adj2"/>
            </a:avLst>
          </a:prstGeom>
          <a:solidFill>
            <a:srgbClr val="E06666"/>
          </a:solidFill>
          <a:ln cap="flat" cmpd="sng" w="1905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rot="-5400000">
            <a:off x="467600" y="2645525"/>
            <a:ext cx="268800" cy="212100"/>
          </a:xfrm>
          <a:prstGeom prst="stripedRightArrow">
            <a:avLst>
              <a:gd fmla="val 50000" name="adj1"/>
              <a:gd fmla="val 50000" name="adj2"/>
            </a:avLst>
          </a:prstGeom>
          <a:solidFill>
            <a:srgbClr val="E06666"/>
          </a:solidFill>
          <a:ln cap="flat" cmpd="sng" w="1905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21"/>
          <p:cNvGrpSpPr/>
          <p:nvPr/>
        </p:nvGrpSpPr>
        <p:grpSpPr>
          <a:xfrm>
            <a:off x="6230450" y="1998300"/>
            <a:ext cx="810350" cy="859350"/>
            <a:chOff x="6505725" y="1853850"/>
            <a:chExt cx="810350" cy="859350"/>
          </a:xfrm>
        </p:grpSpPr>
        <p:sp>
          <p:nvSpPr>
            <p:cNvPr id="168" name="Google Shape;168;p21"/>
            <p:cNvSpPr/>
            <p:nvPr/>
          </p:nvSpPr>
          <p:spPr>
            <a:xfrm>
              <a:off x="6870275" y="1853850"/>
              <a:ext cx="445800" cy="293700"/>
            </a:xfrm>
            <a:prstGeom prst="ellipse">
              <a:avLst/>
            </a:prstGeom>
            <a:solidFill>
              <a:srgbClr val="EA99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t>Y</a:t>
              </a:r>
              <a:endParaRPr b="1" sz="1100"/>
            </a:p>
          </p:txBody>
        </p:sp>
        <p:sp>
          <p:nvSpPr>
            <p:cNvPr id="169" name="Google Shape;169;p21"/>
            <p:cNvSpPr/>
            <p:nvPr/>
          </p:nvSpPr>
          <p:spPr>
            <a:xfrm>
              <a:off x="6505725" y="2430300"/>
              <a:ext cx="311400" cy="282900"/>
            </a:xfrm>
            <a:prstGeom prst="ellipse">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a</a:t>
              </a:r>
              <a:endParaRPr b="1"/>
            </a:p>
          </p:txBody>
        </p:sp>
      </p:grpSp>
      <p:sp>
        <p:nvSpPr>
          <p:cNvPr id="170" name="Google Shape;170;p21"/>
          <p:cNvSpPr/>
          <p:nvPr/>
        </p:nvSpPr>
        <p:spPr>
          <a:xfrm>
            <a:off x="6998850" y="2568225"/>
            <a:ext cx="431700" cy="317700"/>
          </a:xfrm>
          <a:prstGeom prst="rect">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300"/>
              <a:t>-</a:t>
            </a:r>
            <a:endParaRPr sz="3600"/>
          </a:p>
        </p:txBody>
      </p:sp>
      <p:sp>
        <p:nvSpPr>
          <p:cNvPr id="171" name="Google Shape;171;p21"/>
          <p:cNvSpPr/>
          <p:nvPr/>
        </p:nvSpPr>
        <p:spPr>
          <a:xfrm>
            <a:off x="6602075" y="3028500"/>
            <a:ext cx="311400" cy="282900"/>
          </a:xfrm>
          <a:prstGeom prst="ellipse">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b</a:t>
            </a:r>
            <a:endParaRPr b="1"/>
          </a:p>
        </p:txBody>
      </p:sp>
      <p:sp>
        <p:nvSpPr>
          <p:cNvPr id="172" name="Google Shape;172;p21"/>
          <p:cNvSpPr/>
          <p:nvPr/>
        </p:nvSpPr>
        <p:spPr>
          <a:xfrm>
            <a:off x="7477750" y="3011100"/>
            <a:ext cx="431700" cy="3177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t>+</a:t>
            </a:r>
            <a:endParaRPr b="1" sz="1900"/>
          </a:p>
        </p:txBody>
      </p:sp>
      <p:sp>
        <p:nvSpPr>
          <p:cNvPr id="173" name="Google Shape;173;p21"/>
          <p:cNvSpPr/>
          <p:nvPr/>
        </p:nvSpPr>
        <p:spPr>
          <a:xfrm>
            <a:off x="7034200" y="3538350"/>
            <a:ext cx="311400" cy="282900"/>
          </a:xfrm>
          <a:prstGeom prst="ellipse">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a:t>
            </a:r>
            <a:endParaRPr b="1"/>
          </a:p>
        </p:txBody>
      </p:sp>
      <p:sp>
        <p:nvSpPr>
          <p:cNvPr id="174" name="Google Shape;174;p21"/>
          <p:cNvSpPr/>
          <p:nvPr/>
        </p:nvSpPr>
        <p:spPr>
          <a:xfrm>
            <a:off x="8007675" y="3538350"/>
            <a:ext cx="311400" cy="282900"/>
          </a:xfrm>
          <a:prstGeom prst="ellipse">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d</a:t>
            </a:r>
            <a:endParaRPr b="1"/>
          </a:p>
        </p:txBody>
      </p:sp>
      <p:cxnSp>
        <p:nvCxnSpPr>
          <p:cNvPr id="175" name="Google Shape;175;p21"/>
          <p:cNvCxnSpPr>
            <a:stCxn id="168" idx="4"/>
            <a:endCxn id="169" idx="0"/>
          </p:cNvCxnSpPr>
          <p:nvPr/>
        </p:nvCxnSpPr>
        <p:spPr>
          <a:xfrm flipH="1">
            <a:off x="6386200" y="2292000"/>
            <a:ext cx="431700" cy="282900"/>
          </a:xfrm>
          <a:prstGeom prst="straightConnector1">
            <a:avLst/>
          </a:prstGeom>
          <a:noFill/>
          <a:ln cap="flat" cmpd="sng" w="19050">
            <a:solidFill>
              <a:srgbClr val="666666"/>
            </a:solidFill>
            <a:prstDash val="solid"/>
            <a:round/>
            <a:headEnd len="med" w="med" type="none"/>
            <a:tailEnd len="med" w="med" type="triangle"/>
          </a:ln>
        </p:spPr>
      </p:cxnSp>
      <p:cxnSp>
        <p:nvCxnSpPr>
          <p:cNvPr id="176" name="Google Shape;176;p21"/>
          <p:cNvCxnSpPr>
            <a:stCxn id="168" idx="4"/>
            <a:endCxn id="170" idx="0"/>
          </p:cNvCxnSpPr>
          <p:nvPr/>
        </p:nvCxnSpPr>
        <p:spPr>
          <a:xfrm>
            <a:off x="6817900" y="2292000"/>
            <a:ext cx="396900" cy="276300"/>
          </a:xfrm>
          <a:prstGeom prst="straightConnector1">
            <a:avLst/>
          </a:prstGeom>
          <a:noFill/>
          <a:ln cap="flat" cmpd="sng" w="19050">
            <a:solidFill>
              <a:srgbClr val="666666"/>
            </a:solidFill>
            <a:prstDash val="solid"/>
            <a:round/>
            <a:headEnd len="med" w="med" type="none"/>
            <a:tailEnd len="med" w="med" type="triangle"/>
          </a:ln>
        </p:spPr>
      </p:cxnSp>
      <p:cxnSp>
        <p:nvCxnSpPr>
          <p:cNvPr id="177" name="Google Shape;177;p21"/>
          <p:cNvCxnSpPr>
            <a:stCxn id="170" idx="2"/>
            <a:endCxn id="171" idx="0"/>
          </p:cNvCxnSpPr>
          <p:nvPr/>
        </p:nvCxnSpPr>
        <p:spPr>
          <a:xfrm flipH="1">
            <a:off x="6757800" y="2885925"/>
            <a:ext cx="456900" cy="142500"/>
          </a:xfrm>
          <a:prstGeom prst="straightConnector1">
            <a:avLst/>
          </a:prstGeom>
          <a:noFill/>
          <a:ln cap="flat" cmpd="sng" w="19050">
            <a:solidFill>
              <a:srgbClr val="666666"/>
            </a:solidFill>
            <a:prstDash val="solid"/>
            <a:round/>
            <a:headEnd len="med" w="med" type="none"/>
            <a:tailEnd len="med" w="med" type="triangle"/>
          </a:ln>
        </p:spPr>
      </p:cxnSp>
      <p:cxnSp>
        <p:nvCxnSpPr>
          <p:cNvPr id="178" name="Google Shape;178;p21"/>
          <p:cNvCxnSpPr>
            <a:stCxn id="170" idx="2"/>
            <a:endCxn id="172" idx="0"/>
          </p:cNvCxnSpPr>
          <p:nvPr/>
        </p:nvCxnSpPr>
        <p:spPr>
          <a:xfrm>
            <a:off x="7214700" y="2885925"/>
            <a:ext cx="478800" cy="125100"/>
          </a:xfrm>
          <a:prstGeom prst="straightConnector1">
            <a:avLst/>
          </a:prstGeom>
          <a:noFill/>
          <a:ln cap="flat" cmpd="sng" w="19050">
            <a:solidFill>
              <a:srgbClr val="666666"/>
            </a:solidFill>
            <a:prstDash val="solid"/>
            <a:round/>
            <a:headEnd len="med" w="med" type="none"/>
            <a:tailEnd len="med" w="med" type="triangle"/>
          </a:ln>
        </p:spPr>
      </p:cxnSp>
      <p:cxnSp>
        <p:nvCxnSpPr>
          <p:cNvPr id="179" name="Google Shape;179;p21"/>
          <p:cNvCxnSpPr>
            <a:stCxn id="172" idx="2"/>
            <a:endCxn id="173" idx="0"/>
          </p:cNvCxnSpPr>
          <p:nvPr/>
        </p:nvCxnSpPr>
        <p:spPr>
          <a:xfrm flipH="1">
            <a:off x="7189900" y="3328800"/>
            <a:ext cx="503700" cy="209700"/>
          </a:xfrm>
          <a:prstGeom prst="straightConnector1">
            <a:avLst/>
          </a:prstGeom>
          <a:noFill/>
          <a:ln cap="flat" cmpd="sng" w="19050">
            <a:solidFill>
              <a:srgbClr val="666666"/>
            </a:solidFill>
            <a:prstDash val="solid"/>
            <a:round/>
            <a:headEnd len="med" w="med" type="none"/>
            <a:tailEnd len="med" w="med" type="triangle"/>
          </a:ln>
        </p:spPr>
      </p:cxnSp>
      <p:cxnSp>
        <p:nvCxnSpPr>
          <p:cNvPr id="180" name="Google Shape;180;p21"/>
          <p:cNvCxnSpPr>
            <a:stCxn id="172" idx="2"/>
            <a:endCxn id="174" idx="0"/>
          </p:cNvCxnSpPr>
          <p:nvPr/>
        </p:nvCxnSpPr>
        <p:spPr>
          <a:xfrm>
            <a:off x="7693600" y="3328800"/>
            <a:ext cx="469800" cy="209700"/>
          </a:xfrm>
          <a:prstGeom prst="straightConnector1">
            <a:avLst/>
          </a:prstGeom>
          <a:noFill/>
          <a:ln cap="flat" cmpd="sng" w="19050">
            <a:solidFill>
              <a:srgbClr val="666666"/>
            </a:solidFill>
            <a:prstDash val="solid"/>
            <a:round/>
            <a:headEnd len="med" w="med" type="none"/>
            <a:tailEnd len="med" w="med" type="triangle"/>
          </a:ln>
        </p:spPr>
      </p:cxnSp>
      <p:sp>
        <p:nvSpPr>
          <p:cNvPr id="181" name="Google Shape;181;p21"/>
          <p:cNvSpPr txBox="1"/>
          <p:nvPr/>
        </p:nvSpPr>
        <p:spPr>
          <a:xfrm>
            <a:off x="6546100" y="1673625"/>
            <a:ext cx="7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Lato"/>
                <a:ea typeface="Lato"/>
                <a:cs typeface="Lato"/>
                <a:sym typeface="Lato"/>
              </a:rPr>
              <a:t>Node</a:t>
            </a:r>
            <a:endParaRPr b="1" sz="1300">
              <a:latin typeface="Lato"/>
              <a:ea typeface="Lato"/>
              <a:cs typeface="Lato"/>
              <a:sym typeface="Lato"/>
            </a:endParaRPr>
          </a:p>
        </p:txBody>
      </p:sp>
      <p:sp>
        <p:nvSpPr>
          <p:cNvPr id="182" name="Google Shape;182;p21"/>
          <p:cNvSpPr txBox="1"/>
          <p:nvPr/>
        </p:nvSpPr>
        <p:spPr>
          <a:xfrm>
            <a:off x="6882100" y="3170775"/>
            <a:ext cx="6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Edge</a:t>
            </a:r>
            <a:endParaRPr b="1">
              <a:latin typeface="Lato"/>
              <a:ea typeface="Lato"/>
              <a:cs typeface="Lato"/>
              <a:sym typeface="Lato"/>
            </a:endParaRPr>
          </a:p>
        </p:txBody>
      </p:sp>
      <p:sp>
        <p:nvSpPr>
          <p:cNvPr id="183" name="Google Shape;183;p21"/>
          <p:cNvSpPr txBox="1"/>
          <p:nvPr/>
        </p:nvSpPr>
        <p:spPr>
          <a:xfrm>
            <a:off x="6235450" y="3855825"/>
            <a:ext cx="2412600" cy="369300"/>
          </a:xfrm>
          <a:prstGeom prst="rect">
            <a:avLst/>
          </a:prstGeom>
          <a:noFill/>
          <a:ln>
            <a:noFill/>
          </a:ln>
        </p:spPr>
        <p:txBody>
          <a:bodyPr anchorCtr="0" anchor="t" bIns="91425" lIns="90000" spcFirstLastPara="1" rIns="91425" wrap="square" tIns="91425">
            <a:spAutoFit/>
          </a:bodyPr>
          <a:lstStyle/>
          <a:p>
            <a:pPr indent="0" lvl="0" marL="0" rtl="0" algn="ctr">
              <a:spcBef>
                <a:spcPts val="0"/>
              </a:spcBef>
              <a:spcAft>
                <a:spcPts val="0"/>
              </a:spcAft>
              <a:buNone/>
            </a:pPr>
            <a:r>
              <a:rPr lang="en-GB" sz="1200">
                <a:latin typeface="Lato"/>
                <a:ea typeface="Lato"/>
                <a:cs typeface="Lato"/>
                <a:sym typeface="Lato"/>
              </a:rPr>
              <a:t>Figure: Computational Graph</a:t>
            </a:r>
            <a:endParaRPr sz="12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Goal &amp; Problem Statement</a:t>
            </a:r>
            <a:endParaRPr/>
          </a:p>
        </p:txBody>
      </p:sp>
      <p:sp>
        <p:nvSpPr>
          <p:cNvPr id="189" name="Google Shape;189;p22"/>
          <p:cNvSpPr txBox="1"/>
          <p:nvPr>
            <p:ph idx="1" type="body"/>
          </p:nvPr>
        </p:nvSpPr>
        <p:spPr>
          <a:xfrm>
            <a:off x="729450" y="2078875"/>
            <a:ext cx="7688700" cy="25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Goal </a:t>
            </a:r>
            <a:r>
              <a:rPr lang="en-GB" sz="1400"/>
              <a:t>:</a:t>
            </a:r>
            <a:endParaRPr sz="1400"/>
          </a:p>
          <a:p>
            <a:pPr indent="0" lvl="0" marL="0" rtl="0" algn="l">
              <a:spcBef>
                <a:spcPts val="1200"/>
              </a:spcBef>
              <a:spcAft>
                <a:spcPts val="0"/>
              </a:spcAft>
              <a:buNone/>
            </a:pPr>
            <a:r>
              <a:rPr lang="en-GB" sz="1400"/>
              <a:t>Node Classification        Best Graph Neural Network Model        Use it in Reinforcement Learning.</a:t>
            </a:r>
            <a:endParaRPr sz="1400"/>
          </a:p>
          <a:p>
            <a:pPr indent="0" lvl="0" marL="0" rtl="0" algn="l">
              <a:spcBef>
                <a:spcPts val="1200"/>
              </a:spcBef>
              <a:spcAft>
                <a:spcPts val="0"/>
              </a:spcAft>
              <a:buNone/>
            </a:pPr>
            <a:r>
              <a:rPr b="1" lang="en-GB" sz="1400"/>
              <a:t>Problem Statement:</a:t>
            </a:r>
            <a:endParaRPr b="1" sz="1400"/>
          </a:p>
          <a:p>
            <a:pPr indent="0" lvl="0" marL="0" rtl="0" algn="l">
              <a:spcBef>
                <a:spcPts val="1200"/>
              </a:spcBef>
              <a:spcAft>
                <a:spcPts val="0"/>
              </a:spcAft>
              <a:buNone/>
            </a:pPr>
            <a:r>
              <a:rPr lang="en-GB" sz="1400"/>
              <a:t>Existing learning based approaches are sample inefficient.</a:t>
            </a:r>
            <a:endParaRPr sz="1400"/>
          </a:p>
          <a:p>
            <a:pPr indent="-317500" lvl="0" marL="457200" rtl="0" algn="l">
              <a:spcBef>
                <a:spcPts val="1200"/>
              </a:spcBef>
              <a:spcAft>
                <a:spcPts val="0"/>
              </a:spcAft>
              <a:buSzPts val="1400"/>
              <a:buChar char="➔"/>
            </a:pPr>
            <a:r>
              <a:rPr lang="en-GB" sz="1400"/>
              <a:t>Tackle a single optimization problem.</a:t>
            </a:r>
            <a:endParaRPr sz="1400"/>
          </a:p>
          <a:p>
            <a:pPr indent="-317500" lvl="0" marL="457200" rtl="0" algn="l">
              <a:spcBef>
                <a:spcPts val="0"/>
              </a:spcBef>
              <a:spcAft>
                <a:spcPts val="0"/>
              </a:spcAft>
              <a:buSzPts val="1400"/>
              <a:buChar char="➔"/>
            </a:pPr>
            <a:r>
              <a:rPr lang="en-GB" sz="1400"/>
              <a:t>Do  not generalize to unseen graphs         Infeasible.</a:t>
            </a:r>
            <a:endParaRPr sz="1600"/>
          </a:p>
        </p:txBody>
      </p:sp>
      <p:cxnSp>
        <p:nvCxnSpPr>
          <p:cNvPr id="190" name="Google Shape;190;p22"/>
          <p:cNvCxnSpPr/>
          <p:nvPr/>
        </p:nvCxnSpPr>
        <p:spPr>
          <a:xfrm>
            <a:off x="2364575" y="2679000"/>
            <a:ext cx="220500" cy="6000"/>
          </a:xfrm>
          <a:prstGeom prst="straightConnector1">
            <a:avLst/>
          </a:prstGeom>
          <a:noFill/>
          <a:ln cap="flat" cmpd="sng" w="19050">
            <a:solidFill>
              <a:schemeClr val="accent5"/>
            </a:solidFill>
            <a:prstDash val="solid"/>
            <a:round/>
            <a:headEnd len="med" w="med" type="none"/>
            <a:tailEnd len="med" w="med" type="triangle"/>
          </a:ln>
        </p:spPr>
      </p:cxnSp>
      <p:cxnSp>
        <p:nvCxnSpPr>
          <p:cNvPr id="191" name="Google Shape;191;p22"/>
          <p:cNvCxnSpPr/>
          <p:nvPr/>
        </p:nvCxnSpPr>
        <p:spPr>
          <a:xfrm>
            <a:off x="5316700" y="2679000"/>
            <a:ext cx="220500" cy="6000"/>
          </a:xfrm>
          <a:prstGeom prst="straightConnector1">
            <a:avLst/>
          </a:prstGeom>
          <a:noFill/>
          <a:ln cap="flat" cmpd="sng" w="19050">
            <a:solidFill>
              <a:schemeClr val="accent5"/>
            </a:solidFill>
            <a:prstDash val="solid"/>
            <a:round/>
            <a:headEnd len="med" w="med" type="none"/>
            <a:tailEnd len="med" w="med" type="triangle"/>
          </a:ln>
        </p:spPr>
      </p:cxnSp>
      <p:cxnSp>
        <p:nvCxnSpPr>
          <p:cNvPr id="192" name="Google Shape;192;p22"/>
          <p:cNvCxnSpPr/>
          <p:nvPr/>
        </p:nvCxnSpPr>
        <p:spPr>
          <a:xfrm>
            <a:off x="4085600" y="4123400"/>
            <a:ext cx="220500" cy="6000"/>
          </a:xfrm>
          <a:prstGeom prst="straightConnector1">
            <a:avLst/>
          </a:prstGeom>
          <a:noFill/>
          <a:ln cap="flat" cmpd="sng" w="19050">
            <a:solidFill>
              <a:schemeClr val="accent5"/>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572450" y="709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Related Work</a:t>
            </a:r>
            <a:endParaRPr/>
          </a:p>
        </p:txBody>
      </p:sp>
      <p:sp>
        <p:nvSpPr>
          <p:cNvPr id="198" name="Google Shape;198;p23"/>
          <p:cNvSpPr txBox="1"/>
          <p:nvPr>
            <p:ph idx="1" type="body"/>
          </p:nvPr>
        </p:nvSpPr>
        <p:spPr>
          <a:xfrm>
            <a:off x="418350" y="1376550"/>
            <a:ext cx="8307300" cy="35190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Font typeface="Times New Roman"/>
              <a:buChar char="●"/>
            </a:pPr>
            <a:r>
              <a:rPr lang="en-GB" sz="1500">
                <a:latin typeface="Times New Roman"/>
                <a:ea typeface="Times New Roman"/>
                <a:cs typeface="Times New Roman"/>
                <a:sym typeface="Times New Roman"/>
              </a:rPr>
              <a:t>GNN architectures was evaluated by comparing isotropic and anisotropic GCN’s using synthetic data generated by SBM - Dwivedi.</a:t>
            </a:r>
            <a:endParaRPr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Times New Roman"/>
              <a:buChar char="●"/>
            </a:pPr>
            <a:r>
              <a:rPr lang="en-GB" sz="1500">
                <a:latin typeface="Times New Roman"/>
                <a:ea typeface="Times New Roman"/>
                <a:cs typeface="Times New Roman"/>
                <a:sym typeface="Times New Roman"/>
              </a:rPr>
              <a:t>Reinforcement Learning for optimization of device placement in TensorFlow computational graph using sequence-sequence model</a:t>
            </a:r>
            <a:r>
              <a:rPr lang="en-GB" sz="1500">
                <a:latin typeface="Times New Roman"/>
                <a:ea typeface="Times New Roman"/>
                <a:cs typeface="Times New Roman"/>
                <a:sym typeface="Times New Roman"/>
              </a:rPr>
              <a:t>- Mirhoseini.</a:t>
            </a:r>
            <a:endParaRPr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Times New Roman"/>
              <a:buChar char="●"/>
            </a:pPr>
            <a:r>
              <a:rPr lang="en-GB" sz="1500">
                <a:latin typeface="Times New Roman"/>
                <a:ea typeface="Times New Roman"/>
                <a:cs typeface="Times New Roman"/>
                <a:sym typeface="Times New Roman"/>
              </a:rPr>
              <a:t>To optimize graphs, proposed an end-to-end deep reinforcement learning method and have successfully achieved 33%-60% enhancement in graph optimization - Google Research.</a:t>
            </a:r>
            <a:endParaRPr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Times New Roman"/>
              <a:buChar char="●"/>
            </a:pPr>
            <a:r>
              <a:rPr lang="en-GB" sz="1500">
                <a:latin typeface="Times New Roman"/>
                <a:ea typeface="Times New Roman"/>
                <a:cs typeface="Times New Roman"/>
                <a:sym typeface="Times New Roman"/>
              </a:rPr>
              <a:t>A hierarchical model for an effective placement of computational graphs on hardware devices. This model predicts a placement that speeds up the training of the GNN.</a:t>
            </a:r>
            <a:endParaRPr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Times New Roman"/>
              <a:buChar char="●"/>
            </a:pPr>
            <a:r>
              <a:rPr lang="en-GB" sz="1500">
                <a:latin typeface="Times New Roman"/>
                <a:ea typeface="Times New Roman"/>
                <a:cs typeface="Times New Roman"/>
                <a:sym typeface="Times New Roman"/>
              </a:rPr>
              <a:t>Placeto, a </a:t>
            </a:r>
            <a:r>
              <a:rPr lang="en-GB" sz="1500">
                <a:latin typeface="Times New Roman"/>
                <a:ea typeface="Times New Roman"/>
                <a:cs typeface="Times New Roman"/>
                <a:sym typeface="Times New Roman"/>
              </a:rPr>
              <a:t>reinforcement</a:t>
            </a:r>
            <a:r>
              <a:rPr lang="en-GB" sz="1500">
                <a:latin typeface="Times New Roman"/>
                <a:ea typeface="Times New Roman"/>
                <a:cs typeface="Times New Roman"/>
                <a:sym typeface="Times New Roman"/>
              </a:rPr>
              <a:t> learning </a:t>
            </a:r>
            <a:r>
              <a:rPr lang="en-GB" sz="1500">
                <a:latin typeface="Times New Roman"/>
                <a:ea typeface="Times New Roman"/>
                <a:cs typeface="Times New Roman"/>
                <a:sym typeface="Times New Roman"/>
              </a:rPr>
              <a:t>concept comprising Iterative placement improvements and Graph Embeddings to acquire meaningful insights about the structure of the computation graph instead of depending on node labels for indexing.</a:t>
            </a:r>
            <a:endParaRPr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Times New Roman"/>
              <a:buChar char="●"/>
            </a:pPr>
            <a:r>
              <a:rPr lang="en-GB" sz="1500">
                <a:latin typeface="Times New Roman"/>
                <a:ea typeface="Times New Roman"/>
                <a:cs typeface="Times New Roman"/>
                <a:sym typeface="Times New Roman"/>
              </a:rPr>
              <a:t>Another paper proposes a new reinforcement learning algorithm called Spotlight  which is based on proximal policy optimization. </a:t>
            </a:r>
            <a:endParaRPr sz="1500">
              <a:latin typeface="Times New Roman"/>
              <a:ea typeface="Times New Roman"/>
              <a:cs typeface="Times New Roman"/>
              <a:sym typeface="Times New Roman"/>
            </a:endParaRPr>
          </a:p>
          <a:p>
            <a:pPr indent="0" lvl="0" marL="457200" rtl="0" algn="just">
              <a:spcBef>
                <a:spcPts val="1200"/>
              </a:spcBef>
              <a:spcAft>
                <a:spcPts val="0"/>
              </a:spcAft>
              <a:buNone/>
            </a:pPr>
            <a:r>
              <a:t/>
            </a:r>
            <a:endParaRPr sz="1400"/>
          </a:p>
          <a:p>
            <a:pPr indent="0" lvl="0" marL="45720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120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Research</a:t>
            </a:r>
            <a:r>
              <a:rPr lang="en-GB"/>
              <a:t> Questions</a:t>
            </a:r>
            <a:endParaRPr/>
          </a:p>
        </p:txBody>
      </p:sp>
      <p:sp>
        <p:nvSpPr>
          <p:cNvPr id="204" name="Google Shape;204;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77500"/>
          </a:bodyPr>
          <a:lstStyle/>
          <a:p>
            <a:pPr indent="0" lvl="0" marL="0" rtl="0" algn="just">
              <a:spcBef>
                <a:spcPts val="0"/>
              </a:spcBef>
              <a:spcAft>
                <a:spcPts val="0"/>
              </a:spcAft>
              <a:buNone/>
            </a:pPr>
            <a:r>
              <a:rPr b="1" lang="en-GB" sz="1800">
                <a:latin typeface="Times New Roman"/>
                <a:ea typeface="Times New Roman"/>
                <a:cs typeface="Times New Roman"/>
                <a:sym typeface="Times New Roman"/>
              </a:rPr>
              <a:t>RQ 1: </a:t>
            </a:r>
            <a:r>
              <a:rPr lang="en-GB" sz="1800">
                <a:latin typeface="Times New Roman"/>
                <a:ea typeface="Times New Roman"/>
                <a:cs typeface="Times New Roman"/>
                <a:sym typeface="Times New Roman"/>
              </a:rPr>
              <a:t> To what extent does the </a:t>
            </a:r>
            <a:r>
              <a:rPr b="1" lang="en-GB" sz="1800">
                <a:solidFill>
                  <a:schemeClr val="dk2"/>
                </a:solidFill>
                <a:latin typeface="Times New Roman"/>
                <a:ea typeface="Times New Roman"/>
                <a:cs typeface="Times New Roman"/>
                <a:sym typeface="Times New Roman"/>
              </a:rPr>
              <a:t>performance of models</a:t>
            </a:r>
            <a:r>
              <a:rPr lang="en-GB" sz="1800">
                <a:latin typeface="Times New Roman"/>
                <a:ea typeface="Times New Roman"/>
                <a:cs typeface="Times New Roman"/>
                <a:sym typeface="Times New Roman"/>
              </a:rPr>
              <a:t>(MoNet, GAT, GatedGCN)</a:t>
            </a:r>
            <a:r>
              <a:rPr lang="en-GB" sz="1800">
                <a:solidFill>
                  <a:schemeClr val="dk2"/>
                </a:solidFill>
                <a:latin typeface="Times New Roman"/>
                <a:ea typeface="Times New Roman"/>
                <a:cs typeface="Times New Roman"/>
                <a:sym typeface="Times New Roman"/>
              </a:rPr>
              <a:t> </a:t>
            </a:r>
            <a:r>
              <a:rPr b="1" lang="en-GB" sz="1800">
                <a:solidFill>
                  <a:schemeClr val="dk2"/>
                </a:solidFill>
                <a:latin typeface="Times New Roman"/>
                <a:ea typeface="Times New Roman"/>
                <a:cs typeface="Times New Roman"/>
                <a:sym typeface="Times New Roman"/>
              </a:rPr>
              <a:t>improve by changing the Parameter Configuration</a:t>
            </a:r>
            <a:r>
              <a:rPr lang="en-GB" sz="1800">
                <a:latin typeface="Times New Roman"/>
                <a:ea typeface="Times New Roman"/>
                <a:cs typeface="Times New Roman"/>
                <a:sym typeface="Times New Roman"/>
              </a:rPr>
              <a:t> on traditional Node Classification Datasets such as </a:t>
            </a:r>
            <a:r>
              <a:rPr i="1" lang="en-GB" sz="1800">
                <a:latin typeface="Times New Roman"/>
                <a:ea typeface="Times New Roman"/>
                <a:cs typeface="Times New Roman"/>
                <a:sym typeface="Times New Roman"/>
              </a:rPr>
              <a:t>Pattern </a:t>
            </a:r>
            <a:r>
              <a:rPr lang="en-GB" sz="1800">
                <a:latin typeface="Times New Roman"/>
                <a:ea typeface="Times New Roman"/>
                <a:cs typeface="Times New Roman"/>
                <a:sym typeface="Times New Roman"/>
              </a:rPr>
              <a:t>and </a:t>
            </a:r>
            <a:r>
              <a:rPr i="1" lang="en-GB" sz="1800">
                <a:latin typeface="Times New Roman"/>
                <a:ea typeface="Times New Roman"/>
                <a:cs typeface="Times New Roman"/>
                <a:sym typeface="Times New Roman"/>
              </a:rPr>
              <a:t>Cluster</a:t>
            </a:r>
            <a:r>
              <a:rPr lang="en-GB"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0" lvl="0" marL="0" rtl="0" algn="just">
              <a:spcBef>
                <a:spcPts val="1200"/>
              </a:spcBef>
              <a:spcAft>
                <a:spcPts val="0"/>
              </a:spcAft>
              <a:buNone/>
            </a:pPr>
            <a:r>
              <a:rPr lang="en-GB" sz="1800">
                <a:latin typeface="Times New Roman"/>
                <a:ea typeface="Times New Roman"/>
                <a:cs typeface="Times New Roman"/>
                <a:sym typeface="Times New Roman"/>
              </a:rPr>
              <a:t>                                                                 </a:t>
            </a:r>
            <a:r>
              <a:rPr b="1" lang="en-GB" sz="1800">
                <a:latin typeface="Times New Roman"/>
                <a:ea typeface="Times New Roman"/>
                <a:cs typeface="Times New Roman"/>
                <a:sym typeface="Times New Roman"/>
              </a:rPr>
              <a:t>Best            Model</a:t>
            </a:r>
            <a:endParaRPr b="1" sz="1800">
              <a:latin typeface="Times New Roman"/>
              <a:ea typeface="Times New Roman"/>
              <a:cs typeface="Times New Roman"/>
              <a:sym typeface="Times New Roman"/>
            </a:endParaRPr>
          </a:p>
          <a:p>
            <a:pPr indent="0" lvl="0" marL="0" rtl="0" algn="just">
              <a:spcBef>
                <a:spcPts val="1200"/>
              </a:spcBef>
              <a:spcAft>
                <a:spcPts val="0"/>
              </a:spcAft>
              <a:buNone/>
            </a:pPr>
            <a:r>
              <a:rPr b="1" lang="en-GB" sz="1800">
                <a:latin typeface="Times New Roman"/>
                <a:ea typeface="Times New Roman"/>
                <a:cs typeface="Times New Roman"/>
                <a:sym typeface="Times New Roman"/>
              </a:rPr>
              <a:t>RQ 2:</a:t>
            </a:r>
            <a:r>
              <a:rPr lang="en-GB" sz="1800">
                <a:latin typeface="Times New Roman"/>
                <a:ea typeface="Times New Roman"/>
                <a:cs typeface="Times New Roman"/>
                <a:sym typeface="Times New Roman"/>
              </a:rPr>
              <a:t> To what extent does the performance of these models(MoNet, GAT, GatedGCN)</a:t>
            </a:r>
            <a:r>
              <a:rPr lang="en-GB" sz="1800">
                <a:solidFill>
                  <a:schemeClr val="dk2"/>
                </a:solidFill>
                <a:latin typeface="Times New Roman"/>
                <a:ea typeface="Times New Roman"/>
                <a:cs typeface="Times New Roman"/>
                <a:sym typeface="Times New Roman"/>
              </a:rPr>
              <a:t> </a:t>
            </a:r>
            <a:r>
              <a:rPr b="1" lang="en-GB" sz="1800">
                <a:solidFill>
                  <a:schemeClr val="dk2"/>
                </a:solidFill>
                <a:latin typeface="Times New Roman"/>
                <a:ea typeface="Times New Roman"/>
                <a:cs typeface="Times New Roman"/>
                <a:sym typeface="Times New Roman"/>
              </a:rPr>
              <a:t>improve the Classification task</a:t>
            </a:r>
            <a:r>
              <a:rPr lang="en-GB" sz="1800">
                <a:solidFill>
                  <a:schemeClr val="dk2"/>
                </a:solidFill>
                <a:latin typeface="Times New Roman"/>
                <a:ea typeface="Times New Roman"/>
                <a:cs typeface="Times New Roman"/>
                <a:sym typeface="Times New Roman"/>
              </a:rPr>
              <a:t> </a:t>
            </a:r>
            <a:r>
              <a:rPr lang="en-GB" sz="1800">
                <a:latin typeface="Times New Roman"/>
                <a:ea typeface="Times New Roman"/>
                <a:cs typeface="Times New Roman"/>
                <a:sym typeface="Times New Roman"/>
              </a:rPr>
              <a:t>on Dataset of Machine Learning Computation Graphs for </a:t>
            </a:r>
            <a:r>
              <a:rPr b="1" lang="en-GB" sz="1800">
                <a:solidFill>
                  <a:schemeClr val="dk2"/>
                </a:solidFill>
                <a:latin typeface="Times New Roman"/>
                <a:ea typeface="Times New Roman"/>
                <a:cs typeface="Times New Roman"/>
                <a:sym typeface="Times New Roman"/>
              </a:rPr>
              <a:t>Device Placement.</a:t>
            </a:r>
            <a:endParaRPr sz="1800">
              <a:latin typeface="Times New Roman"/>
              <a:ea typeface="Times New Roman"/>
              <a:cs typeface="Times New Roman"/>
              <a:sym typeface="Times New Roman"/>
            </a:endParaRPr>
          </a:p>
          <a:p>
            <a:pPr indent="0" lvl="0" marL="0" rtl="0" algn="just">
              <a:spcBef>
                <a:spcPts val="1200"/>
              </a:spcBef>
              <a:spcAft>
                <a:spcPts val="1200"/>
              </a:spcAft>
              <a:buNone/>
            </a:pPr>
            <a:r>
              <a:t/>
            </a:r>
            <a:endParaRPr sz="1100"/>
          </a:p>
        </p:txBody>
      </p:sp>
      <p:sp>
        <p:nvSpPr>
          <p:cNvPr id="205" name="Google Shape;205;p24"/>
          <p:cNvSpPr/>
          <p:nvPr/>
        </p:nvSpPr>
        <p:spPr>
          <a:xfrm rot="5400000">
            <a:off x="4059100" y="2856575"/>
            <a:ext cx="483600" cy="404100"/>
          </a:xfrm>
          <a:prstGeom prst="notchedRightArrow">
            <a:avLst>
              <a:gd fmla="val 50000" name="adj1"/>
              <a:gd fmla="val 50000" name="adj2"/>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727650" y="13257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Prototype Design</a:t>
            </a:r>
            <a:endParaRPr/>
          </a:p>
        </p:txBody>
      </p:sp>
      <p:sp>
        <p:nvSpPr>
          <p:cNvPr id="211" name="Google Shape;211;p25"/>
          <p:cNvSpPr/>
          <p:nvPr/>
        </p:nvSpPr>
        <p:spPr>
          <a:xfrm>
            <a:off x="4339700" y="2519575"/>
            <a:ext cx="1018800" cy="1379700"/>
          </a:xfrm>
          <a:prstGeom prst="roundRect">
            <a:avLst>
              <a:gd fmla="val 16667" name="adj"/>
            </a:avLst>
          </a:prstGeom>
          <a:solidFill>
            <a:srgbClr val="CFE2F3"/>
          </a:solidFill>
          <a:ln cap="flat" cmpd="sng" w="1905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Parameter Tuning</a:t>
            </a:r>
            <a:endParaRPr b="1" sz="800"/>
          </a:p>
        </p:txBody>
      </p:sp>
      <p:sp>
        <p:nvSpPr>
          <p:cNvPr id="212" name="Google Shape;212;p25"/>
          <p:cNvSpPr/>
          <p:nvPr/>
        </p:nvSpPr>
        <p:spPr>
          <a:xfrm>
            <a:off x="5814000" y="2519575"/>
            <a:ext cx="1018800" cy="1379700"/>
          </a:xfrm>
          <a:prstGeom prst="roundRect">
            <a:avLst>
              <a:gd fmla="val 16667" name="adj"/>
            </a:avLst>
          </a:prstGeom>
          <a:solidFill>
            <a:srgbClr val="D0E0E3"/>
          </a:solidFill>
          <a:ln cap="flat" cmpd="sng" w="1905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Node Classification</a:t>
            </a:r>
            <a:endParaRPr b="1" sz="800"/>
          </a:p>
        </p:txBody>
      </p:sp>
      <p:sp>
        <p:nvSpPr>
          <p:cNvPr id="213" name="Google Shape;213;p25"/>
          <p:cNvSpPr/>
          <p:nvPr/>
        </p:nvSpPr>
        <p:spPr>
          <a:xfrm>
            <a:off x="7337850" y="2519575"/>
            <a:ext cx="1018800" cy="1379700"/>
          </a:xfrm>
          <a:prstGeom prst="roundRect">
            <a:avLst>
              <a:gd fmla="val 16667" name="adj"/>
            </a:avLst>
          </a:prstGeom>
          <a:solidFill>
            <a:srgbClr val="D9EAD3"/>
          </a:solidFill>
          <a:ln cap="flat" cmpd="sng" w="1905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Model Comparison</a:t>
            </a:r>
            <a:endParaRPr b="1" sz="800"/>
          </a:p>
        </p:txBody>
      </p:sp>
      <p:sp>
        <p:nvSpPr>
          <p:cNvPr id="214" name="Google Shape;214;p25"/>
          <p:cNvSpPr/>
          <p:nvPr/>
        </p:nvSpPr>
        <p:spPr>
          <a:xfrm>
            <a:off x="1145400" y="2214775"/>
            <a:ext cx="1018800" cy="1379700"/>
          </a:xfrm>
          <a:prstGeom prst="roundRect">
            <a:avLst>
              <a:gd fmla="val 16667" name="adj"/>
            </a:avLst>
          </a:prstGeom>
          <a:gradFill>
            <a:gsLst>
              <a:gs pos="0">
                <a:srgbClr val="FFEBE4"/>
              </a:gs>
              <a:gs pos="100000">
                <a:srgbClr val="FB8966"/>
              </a:gs>
            </a:gsLst>
            <a:lin ang="5400012" scaled="0"/>
          </a:grad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1297800" y="2367175"/>
            <a:ext cx="1018800" cy="1379700"/>
          </a:xfrm>
          <a:prstGeom prst="roundRect">
            <a:avLst>
              <a:gd fmla="val 16667" name="adj"/>
            </a:avLst>
          </a:prstGeom>
          <a:gradFill>
            <a:gsLst>
              <a:gs pos="0">
                <a:srgbClr val="FFEBE4"/>
              </a:gs>
              <a:gs pos="100000">
                <a:srgbClr val="FB8966"/>
              </a:gs>
            </a:gsLst>
            <a:lin ang="5400012" scaled="0"/>
          </a:gra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1450200" y="2519575"/>
            <a:ext cx="1018800" cy="1379700"/>
          </a:xfrm>
          <a:prstGeom prst="roundRect">
            <a:avLst>
              <a:gd fmla="val 16667" name="adj"/>
            </a:avLst>
          </a:prstGeom>
          <a:solidFill>
            <a:schemeClr val="accent6"/>
          </a:solidFill>
          <a:ln cap="flat" cmpd="sng" w="1905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Dataset Selection</a:t>
            </a:r>
            <a:endParaRPr b="1" sz="800"/>
          </a:p>
        </p:txBody>
      </p:sp>
      <p:sp>
        <p:nvSpPr>
          <p:cNvPr id="217" name="Google Shape;217;p25"/>
          <p:cNvSpPr/>
          <p:nvPr/>
        </p:nvSpPr>
        <p:spPr>
          <a:xfrm>
            <a:off x="2865388" y="2519575"/>
            <a:ext cx="1018800" cy="1379700"/>
          </a:xfrm>
          <a:prstGeom prst="roundRect">
            <a:avLst>
              <a:gd fmla="val 16667" name="adj"/>
            </a:avLst>
          </a:prstGeom>
          <a:solidFill>
            <a:srgbClr val="D9D2E9"/>
          </a:solidFill>
          <a:ln cap="flat" cmpd="sng" w="1905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Model Selection</a:t>
            </a:r>
            <a:endParaRPr b="1" sz="800"/>
          </a:p>
        </p:txBody>
      </p:sp>
      <p:sp>
        <p:nvSpPr>
          <p:cNvPr id="218" name="Google Shape;218;p25"/>
          <p:cNvSpPr/>
          <p:nvPr/>
        </p:nvSpPr>
        <p:spPr>
          <a:xfrm>
            <a:off x="2518700" y="3176650"/>
            <a:ext cx="297000" cy="219300"/>
          </a:xfrm>
          <a:prstGeom prst="stripedRightArrow">
            <a:avLst>
              <a:gd fmla="val 50000" name="adj1"/>
              <a:gd fmla="val 50000" name="adj2"/>
            </a:avLst>
          </a:prstGeom>
          <a:solidFill>
            <a:srgbClr val="E066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a:off x="6936813" y="3175975"/>
            <a:ext cx="297000" cy="219300"/>
          </a:xfrm>
          <a:prstGeom prst="stripedRightArrow">
            <a:avLst>
              <a:gd fmla="val 50000" name="adj1"/>
              <a:gd fmla="val 50000" name="adj2"/>
            </a:avLst>
          </a:prstGeom>
          <a:solidFill>
            <a:srgbClr val="E066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a:off x="5437750" y="3175975"/>
            <a:ext cx="297000" cy="219300"/>
          </a:xfrm>
          <a:prstGeom prst="stripedRightArrow">
            <a:avLst>
              <a:gd fmla="val 50000" name="adj1"/>
              <a:gd fmla="val 50000" name="adj2"/>
            </a:avLst>
          </a:prstGeom>
          <a:solidFill>
            <a:srgbClr val="E066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a:off x="3963450" y="3175975"/>
            <a:ext cx="297000" cy="219300"/>
          </a:xfrm>
          <a:prstGeom prst="stripedRightArrow">
            <a:avLst>
              <a:gd fmla="val 50000" name="adj1"/>
              <a:gd fmla="val 50000" name="adj2"/>
            </a:avLst>
          </a:prstGeom>
          <a:solidFill>
            <a:srgbClr val="E066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718725" y="1157900"/>
            <a:ext cx="61491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40"/>
              <a:t>Datasets</a:t>
            </a:r>
            <a:endParaRPr sz="2040"/>
          </a:p>
        </p:txBody>
      </p:sp>
      <p:pic>
        <p:nvPicPr>
          <p:cNvPr id="227" name="Google Shape;227;p26"/>
          <p:cNvPicPr preferRelativeResize="0"/>
          <p:nvPr/>
        </p:nvPicPr>
        <p:blipFill>
          <a:blip r:embed="rId3">
            <a:alphaModFix/>
          </a:blip>
          <a:stretch>
            <a:fillRect/>
          </a:stretch>
        </p:blipFill>
        <p:spPr>
          <a:xfrm>
            <a:off x="6253175" y="19050"/>
            <a:ext cx="2805825" cy="491525"/>
          </a:xfrm>
          <a:prstGeom prst="rect">
            <a:avLst/>
          </a:prstGeom>
          <a:noFill/>
          <a:ln>
            <a:noFill/>
          </a:ln>
        </p:spPr>
      </p:pic>
      <p:sp>
        <p:nvSpPr>
          <p:cNvPr id="228" name="Google Shape;228;p26"/>
          <p:cNvSpPr txBox="1"/>
          <p:nvPr>
            <p:ph idx="1" type="body"/>
          </p:nvPr>
        </p:nvSpPr>
        <p:spPr>
          <a:xfrm>
            <a:off x="456650" y="1499075"/>
            <a:ext cx="7883400" cy="2742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rgbClr val="000000"/>
              </a:buClr>
              <a:buFont typeface="Arial"/>
              <a:buNone/>
            </a:pPr>
            <a:r>
              <a:rPr lang="en-GB" sz="1400">
                <a:solidFill>
                  <a:srgbClr val="000000"/>
                </a:solidFill>
                <a:latin typeface="Arial"/>
                <a:ea typeface="Arial"/>
                <a:cs typeface="Arial"/>
                <a:sym typeface="Arial"/>
              </a:rPr>
              <a:t>PATTERN &amp; CLUSTER                  Stochastic Block Model (SBM)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Font typeface="Arial"/>
              <a:buNone/>
            </a:pPr>
            <a:r>
              <a:t/>
            </a:r>
            <a:endParaRPr sz="1400">
              <a:solidFill>
                <a:srgbClr val="000000"/>
              </a:solidFill>
              <a:latin typeface="Arial"/>
              <a:ea typeface="Arial"/>
              <a:cs typeface="Arial"/>
              <a:sym typeface="Arial"/>
            </a:endParaRPr>
          </a:p>
          <a:p>
            <a:pPr indent="-317500" lvl="0" marL="914400" rtl="0" algn="l">
              <a:lnSpc>
                <a:spcPct val="10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PATTERN : </a:t>
            </a:r>
            <a:br>
              <a:rPr lang="en-GB" sz="1400">
                <a:solidFill>
                  <a:srgbClr val="000000"/>
                </a:solidFill>
                <a:latin typeface="Arial"/>
                <a:ea typeface="Arial"/>
                <a:cs typeface="Arial"/>
                <a:sym typeface="Arial"/>
              </a:rPr>
            </a:br>
            <a:r>
              <a:rPr lang="en-GB" sz="1400">
                <a:solidFill>
                  <a:srgbClr val="000000"/>
                </a:solidFill>
                <a:latin typeface="Arial"/>
                <a:ea typeface="Arial"/>
                <a:cs typeface="Arial"/>
                <a:sym typeface="Arial"/>
              </a:rPr>
              <a:t>                    Node level tasks of graph pattern recognition.</a:t>
            </a:r>
            <a:br>
              <a:rPr lang="en-GB" sz="1400">
                <a:solidFill>
                  <a:srgbClr val="000000"/>
                </a:solidFill>
                <a:latin typeface="Arial"/>
                <a:ea typeface="Arial"/>
                <a:cs typeface="Arial"/>
                <a:sym typeface="Arial"/>
              </a:rPr>
            </a:br>
            <a:r>
              <a:rPr lang="en-GB" sz="1400">
                <a:solidFill>
                  <a:srgbClr val="000000"/>
                </a:solidFill>
                <a:latin typeface="Arial"/>
                <a:ea typeface="Arial"/>
                <a:cs typeface="Arial"/>
                <a:sym typeface="Arial"/>
              </a:rPr>
              <a:t>                    Aims at finding a fixed graph pattern embedded.</a:t>
            </a:r>
            <a:endParaRPr sz="1400">
              <a:solidFill>
                <a:srgbClr val="000000"/>
              </a:solidFill>
              <a:latin typeface="Arial"/>
              <a:ea typeface="Arial"/>
              <a:cs typeface="Arial"/>
              <a:sym typeface="Arial"/>
            </a:endParaRPr>
          </a:p>
          <a:p>
            <a:pPr indent="-317500" lvl="0" marL="914400" rtl="0" algn="l">
              <a:lnSpc>
                <a:spcPct val="100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CLUSTER :  </a:t>
            </a:r>
            <a:br>
              <a:rPr lang="en-GB" sz="1400">
                <a:solidFill>
                  <a:srgbClr val="000000"/>
                </a:solidFill>
                <a:latin typeface="Arial"/>
                <a:ea typeface="Arial"/>
                <a:cs typeface="Arial"/>
                <a:sym typeface="Arial"/>
              </a:rPr>
            </a:br>
            <a:r>
              <a:rPr lang="en-GB" sz="1400">
                <a:solidFill>
                  <a:srgbClr val="000000"/>
                </a:solidFill>
                <a:latin typeface="Arial"/>
                <a:ea typeface="Arial"/>
                <a:cs typeface="Arial"/>
                <a:sym typeface="Arial"/>
              </a:rPr>
              <a:t>         Semi-supervised graph clustering.</a:t>
            </a:r>
            <a:endParaRPr sz="1400">
              <a:solidFill>
                <a:srgbClr val="000000"/>
              </a:solidFill>
              <a:latin typeface="Arial"/>
              <a:ea typeface="Arial"/>
              <a:cs typeface="Arial"/>
              <a:sym typeface="Arial"/>
            </a:endParaRPr>
          </a:p>
          <a:p>
            <a:pPr indent="0" lvl="0" marL="914400" rtl="0" algn="l">
              <a:lnSpc>
                <a:spcPct val="100000"/>
              </a:lnSpc>
              <a:spcBef>
                <a:spcPts val="0"/>
              </a:spcBef>
              <a:spcAft>
                <a:spcPts val="0"/>
              </a:spcAft>
              <a:buNone/>
            </a:pPr>
            <a:r>
              <a:rPr lang="en-GB" sz="1400">
                <a:solidFill>
                  <a:srgbClr val="000000"/>
                </a:solidFill>
                <a:latin typeface="Arial"/>
                <a:ea typeface="Arial"/>
                <a:cs typeface="Arial"/>
                <a:sym typeface="Arial"/>
              </a:rPr>
              <a:t>         Aims at identifying community clusters in a semi-supervised setting.</a:t>
            </a:r>
            <a:endParaRPr sz="1400">
              <a:solidFill>
                <a:srgbClr val="000000"/>
              </a:solidFill>
              <a:latin typeface="Arial"/>
              <a:ea typeface="Arial"/>
              <a:cs typeface="Arial"/>
              <a:sym typeface="Arial"/>
            </a:endParaRPr>
          </a:p>
          <a:p>
            <a:pPr indent="0" lvl="0" marL="914400" rtl="0" algn="l">
              <a:lnSpc>
                <a:spcPct val="100000"/>
              </a:lnSpc>
              <a:spcBef>
                <a:spcPts val="0"/>
              </a:spcBef>
              <a:spcAft>
                <a:spcPts val="0"/>
              </a:spcAft>
              <a:buClr>
                <a:srgbClr val="000000"/>
              </a:buClr>
              <a:buSzPts val="1400"/>
              <a:buFont typeface="Arial"/>
              <a:buNone/>
            </a:pPr>
            <a:r>
              <a:t/>
            </a:r>
            <a:endParaRPr sz="1400">
              <a:solidFill>
                <a:srgbClr val="000000"/>
              </a:solidFill>
            </a:endParaRPr>
          </a:p>
          <a:p>
            <a:pPr indent="0" lvl="0" marL="457200" rtl="0" algn="l">
              <a:spcBef>
                <a:spcPts val="0"/>
              </a:spcBef>
              <a:spcAft>
                <a:spcPts val="1200"/>
              </a:spcAft>
              <a:buNone/>
            </a:pPr>
            <a:r>
              <a:t/>
            </a:r>
            <a:endParaRPr sz="1100"/>
          </a:p>
        </p:txBody>
      </p:sp>
      <p:graphicFrame>
        <p:nvGraphicFramePr>
          <p:cNvPr id="229" name="Google Shape;229;p26"/>
          <p:cNvGraphicFramePr/>
          <p:nvPr/>
        </p:nvGraphicFramePr>
        <p:xfrm>
          <a:off x="456699" y="3548420"/>
          <a:ext cx="3000000" cy="3000000"/>
        </p:xfrm>
        <a:graphic>
          <a:graphicData uri="http://schemas.openxmlformats.org/drawingml/2006/table">
            <a:tbl>
              <a:tblPr bandRow="1" firstRow="1">
                <a:noFill/>
                <a:tableStyleId>{785FC41E-7E45-4B19-935B-97B6372C5F72}</a:tableStyleId>
              </a:tblPr>
              <a:tblGrid>
                <a:gridCol w="1576700"/>
                <a:gridCol w="1576700"/>
                <a:gridCol w="1576700"/>
                <a:gridCol w="1381775"/>
                <a:gridCol w="1771650"/>
              </a:tblGrid>
              <a:tr h="316000">
                <a:tc>
                  <a:txBody>
                    <a:bodyPr/>
                    <a:lstStyle/>
                    <a:p>
                      <a:pPr indent="0" lvl="0" marL="0" marR="0" rtl="0" algn="l">
                        <a:lnSpc>
                          <a:spcPct val="100000"/>
                        </a:lnSpc>
                        <a:spcBef>
                          <a:spcPts val="0"/>
                        </a:spcBef>
                        <a:spcAft>
                          <a:spcPts val="0"/>
                        </a:spcAft>
                        <a:buNone/>
                      </a:pPr>
                      <a:r>
                        <a:rPr lang="en-GB" sz="1400" u="none" cap="none" strike="noStrike"/>
                        <a:t>Dataset</a:t>
                      </a:r>
                      <a:endParaRPr/>
                    </a:p>
                  </a:txBody>
                  <a:tcPr marT="45725" marB="45725" marR="91450" marL="91450">
                    <a:solidFill>
                      <a:srgbClr val="A4C2F4"/>
                    </a:solidFill>
                  </a:tcPr>
                </a:tc>
                <a:tc>
                  <a:txBody>
                    <a:bodyPr/>
                    <a:lstStyle/>
                    <a:p>
                      <a:pPr indent="0" lvl="0" marL="0" marR="0" rtl="0" algn="l">
                        <a:lnSpc>
                          <a:spcPct val="100000"/>
                        </a:lnSpc>
                        <a:spcBef>
                          <a:spcPts val="0"/>
                        </a:spcBef>
                        <a:spcAft>
                          <a:spcPts val="0"/>
                        </a:spcAft>
                        <a:buNone/>
                      </a:pPr>
                      <a:r>
                        <a:rPr lang="en-GB" sz="1400" u="none" cap="none" strike="noStrike"/>
                        <a:t>#Graphs</a:t>
                      </a:r>
                      <a:endParaRPr/>
                    </a:p>
                  </a:txBody>
                  <a:tcPr marT="45725" marB="45725" marR="91450" marL="91450">
                    <a:solidFill>
                      <a:srgbClr val="A4C2F4"/>
                    </a:solidFill>
                  </a:tcPr>
                </a:tc>
                <a:tc>
                  <a:txBody>
                    <a:bodyPr/>
                    <a:lstStyle/>
                    <a:p>
                      <a:pPr indent="0" lvl="0" marL="0" marR="0" rtl="0" algn="l">
                        <a:lnSpc>
                          <a:spcPct val="100000"/>
                        </a:lnSpc>
                        <a:spcBef>
                          <a:spcPts val="0"/>
                        </a:spcBef>
                        <a:spcAft>
                          <a:spcPts val="0"/>
                        </a:spcAft>
                        <a:buNone/>
                      </a:pPr>
                      <a:r>
                        <a:rPr lang="en-GB" sz="1400" u="none" cap="none" strike="noStrike"/>
                        <a:t>#Nodes</a:t>
                      </a:r>
                      <a:endParaRPr/>
                    </a:p>
                  </a:txBody>
                  <a:tcPr marT="45725" marB="45725" marR="91450" marL="91450">
                    <a:solidFill>
                      <a:srgbClr val="A4C2F4"/>
                    </a:solidFill>
                  </a:tcPr>
                </a:tc>
                <a:tc>
                  <a:txBody>
                    <a:bodyPr/>
                    <a:lstStyle/>
                    <a:p>
                      <a:pPr indent="0" lvl="0" marL="0" marR="0" rtl="0" algn="l">
                        <a:lnSpc>
                          <a:spcPct val="100000"/>
                        </a:lnSpc>
                        <a:spcBef>
                          <a:spcPts val="0"/>
                        </a:spcBef>
                        <a:spcAft>
                          <a:spcPts val="0"/>
                        </a:spcAft>
                        <a:buNone/>
                      </a:pPr>
                      <a:r>
                        <a:rPr lang="en-GB" sz="1400" u="none" cap="none" strike="noStrike"/>
                        <a:t>Total #Nodes</a:t>
                      </a:r>
                      <a:endParaRPr/>
                    </a:p>
                  </a:txBody>
                  <a:tcPr marT="45725" marB="45725" marR="91450" marL="91450">
                    <a:solidFill>
                      <a:srgbClr val="A4C2F4"/>
                    </a:solidFill>
                  </a:tcPr>
                </a:tc>
                <a:tc>
                  <a:txBody>
                    <a:bodyPr/>
                    <a:lstStyle/>
                    <a:p>
                      <a:pPr indent="0" lvl="0" marL="0" marR="0" rtl="0" algn="l">
                        <a:lnSpc>
                          <a:spcPct val="100000"/>
                        </a:lnSpc>
                        <a:spcBef>
                          <a:spcPts val="0"/>
                        </a:spcBef>
                        <a:spcAft>
                          <a:spcPts val="0"/>
                        </a:spcAft>
                        <a:buNone/>
                      </a:pPr>
                      <a:r>
                        <a:rPr lang="en-GB" sz="1400" u="none" cap="none" strike="noStrike"/>
                        <a:t>Task</a:t>
                      </a:r>
                      <a:endParaRPr/>
                    </a:p>
                  </a:txBody>
                  <a:tcPr marT="45725" marB="45725" marR="91450" marL="91450">
                    <a:solidFill>
                      <a:srgbClr val="A4C2F4"/>
                    </a:solidFill>
                  </a:tcPr>
                </a:tc>
              </a:tr>
              <a:tr h="316000">
                <a:tc>
                  <a:txBody>
                    <a:bodyPr/>
                    <a:lstStyle/>
                    <a:p>
                      <a:pPr indent="0" lvl="0" marL="0" marR="0" rtl="0" algn="l">
                        <a:lnSpc>
                          <a:spcPct val="100000"/>
                        </a:lnSpc>
                        <a:spcBef>
                          <a:spcPts val="0"/>
                        </a:spcBef>
                        <a:spcAft>
                          <a:spcPts val="0"/>
                        </a:spcAft>
                        <a:buNone/>
                      </a:pPr>
                      <a:r>
                        <a:rPr lang="en-GB" sz="1400" u="none" cap="none" strike="noStrike">
                          <a:solidFill>
                            <a:srgbClr val="1A1A1A"/>
                          </a:solidFill>
                        </a:rPr>
                        <a:t>Pattern</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solidFill>
                            <a:srgbClr val="1A1A1A"/>
                          </a:solidFill>
                        </a:rPr>
                        <a:t>14k</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solidFill>
                            <a:srgbClr val="1A1A1A"/>
                          </a:solidFill>
                        </a:rPr>
                        <a:t>44-188</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solidFill>
                            <a:srgbClr val="1A1A1A"/>
                          </a:solidFill>
                        </a:rPr>
                        <a:t>1,664,491</a:t>
                      </a:r>
                      <a:endParaRPr/>
                    </a:p>
                  </a:txBody>
                  <a:tcPr marT="45725" marB="45725" marR="91450" marL="91450"/>
                </a:tc>
                <a:tc rowSpan="2">
                  <a:txBody>
                    <a:bodyPr/>
                    <a:lstStyle/>
                    <a:p>
                      <a:pPr indent="0" lvl="0" marL="0" marR="0" rtl="0" algn="ctr">
                        <a:lnSpc>
                          <a:spcPct val="100000"/>
                        </a:lnSpc>
                        <a:spcBef>
                          <a:spcPts val="0"/>
                        </a:spcBef>
                        <a:spcAft>
                          <a:spcPts val="0"/>
                        </a:spcAft>
                        <a:buNone/>
                      </a:pPr>
                      <a:r>
                        <a:rPr lang="en-GB" sz="1400" u="none" cap="none" strike="noStrike">
                          <a:solidFill>
                            <a:srgbClr val="1A1A1A"/>
                          </a:solidFill>
                        </a:rPr>
                        <a:t>Node Classification</a:t>
                      </a:r>
                      <a:endParaRPr/>
                    </a:p>
                  </a:txBody>
                  <a:tcPr marT="45725" marB="45725" marR="91450" marL="91450" anchor="ctr"/>
                </a:tc>
              </a:tr>
              <a:tr h="316000">
                <a:tc>
                  <a:txBody>
                    <a:bodyPr/>
                    <a:lstStyle/>
                    <a:p>
                      <a:pPr indent="0" lvl="0" marL="0" marR="0" rtl="0" algn="l">
                        <a:lnSpc>
                          <a:spcPct val="100000"/>
                        </a:lnSpc>
                        <a:spcBef>
                          <a:spcPts val="0"/>
                        </a:spcBef>
                        <a:spcAft>
                          <a:spcPts val="0"/>
                        </a:spcAft>
                        <a:buNone/>
                      </a:pPr>
                      <a:r>
                        <a:rPr lang="en-GB" sz="1400" u="none" cap="none" strike="noStrike">
                          <a:solidFill>
                            <a:srgbClr val="1A1A1A"/>
                          </a:solidFill>
                        </a:rPr>
                        <a:t>Cluster</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solidFill>
                            <a:srgbClr val="1A1A1A"/>
                          </a:solidFill>
                        </a:rPr>
                        <a:t>12k</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solidFill>
                            <a:srgbClr val="1A1A1A"/>
                          </a:solidFill>
                        </a:rPr>
                        <a:t>41-190</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solidFill>
                            <a:srgbClr val="1A1A1A"/>
                          </a:solidFill>
                        </a:rPr>
                        <a:t>1,406,436</a:t>
                      </a:r>
                      <a:endParaRPr/>
                    </a:p>
                  </a:txBody>
                  <a:tcPr marT="45725" marB="45725" marR="91450" marL="91450"/>
                </a:tc>
                <a:tc vMerge="1"/>
              </a:tr>
            </a:tbl>
          </a:graphicData>
        </a:graphic>
      </p:graphicFrame>
      <p:sp>
        <p:nvSpPr>
          <p:cNvPr id="230" name="Google Shape;230;p26"/>
          <p:cNvSpPr txBox="1"/>
          <p:nvPr/>
        </p:nvSpPr>
        <p:spPr>
          <a:xfrm>
            <a:off x="456773" y="4596446"/>
            <a:ext cx="7883400" cy="554100"/>
          </a:xfrm>
          <a:prstGeom prst="rect">
            <a:avLst/>
          </a:prstGeom>
          <a:solidFill>
            <a:srgbClr val="E9EDEE"/>
          </a:solidFill>
          <a:ln>
            <a:noFill/>
          </a:ln>
          <a:effectLst>
            <a:outerShdw blurRad="457200" rotWithShape="0" algn="ctr" dist="152400">
              <a:srgbClr val="000000">
                <a:alpha val="29800"/>
              </a:srgbClr>
            </a:outerShdw>
          </a:effectLst>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GB" sz="1200" u="none" cap="none" strike="noStrike">
                <a:solidFill>
                  <a:srgbClr val="000000"/>
                </a:solidFill>
                <a:latin typeface="Arial"/>
                <a:ea typeface="Arial"/>
                <a:cs typeface="Arial"/>
                <a:sym typeface="Arial"/>
              </a:rPr>
              <a:t>PATTERN dataset has 10000 train/2000 validation/2000 test graphs. </a:t>
            </a:r>
            <a:endParaRPr/>
          </a:p>
          <a:p>
            <a:pPr indent="0" lvl="0" marL="0" marR="0" rtl="0" algn="ctr">
              <a:lnSpc>
                <a:spcPct val="150000"/>
              </a:lnSpc>
              <a:spcBef>
                <a:spcPts val="0"/>
              </a:spcBef>
              <a:spcAft>
                <a:spcPts val="0"/>
              </a:spcAft>
              <a:buNone/>
            </a:pPr>
            <a:r>
              <a:rPr b="0" i="0" lang="en-GB" sz="1200" u="none" cap="none" strike="noStrike">
                <a:solidFill>
                  <a:srgbClr val="000000"/>
                </a:solidFill>
                <a:latin typeface="Arial"/>
                <a:ea typeface="Arial"/>
                <a:cs typeface="Arial"/>
                <a:sym typeface="Arial"/>
              </a:rPr>
              <a:t>CLUSTER dataset has 10000 train/1000 validation/1000 test graphs.</a:t>
            </a:r>
            <a:endParaRPr/>
          </a:p>
        </p:txBody>
      </p:sp>
      <p:cxnSp>
        <p:nvCxnSpPr>
          <p:cNvPr id="231" name="Google Shape;231;p26"/>
          <p:cNvCxnSpPr/>
          <p:nvPr/>
        </p:nvCxnSpPr>
        <p:spPr>
          <a:xfrm rot="10800000">
            <a:off x="3949525" y="1717650"/>
            <a:ext cx="416400" cy="0"/>
          </a:xfrm>
          <a:prstGeom prst="straightConnector1">
            <a:avLst/>
          </a:prstGeom>
          <a:noFill/>
          <a:ln cap="flat" cmpd="sng" w="28575">
            <a:solidFill>
              <a:srgbClr val="6AA84F"/>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ctrTitle"/>
          </p:nvPr>
        </p:nvSpPr>
        <p:spPr>
          <a:xfrm>
            <a:off x="727950" y="156740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Models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